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5054" r:id="rId3"/>
    <p:sldId id="25152" r:id="rId4"/>
    <p:sldId id="25127" r:id="rId5"/>
    <p:sldId id="25114" r:id="rId6"/>
    <p:sldId id="25115" r:id="rId7"/>
    <p:sldId id="25121" r:id="rId8"/>
    <p:sldId id="25122" r:id="rId9"/>
    <p:sldId id="25071" r:id="rId10"/>
    <p:sldId id="25123" r:id="rId11"/>
    <p:sldId id="25099" r:id="rId12"/>
    <p:sldId id="25128" r:id="rId13"/>
    <p:sldId id="25155" r:id="rId14"/>
    <p:sldId id="25151" r:id="rId15"/>
    <p:sldId id="25149" r:id="rId16"/>
    <p:sldId id="25100" r:id="rId17"/>
    <p:sldId id="25074" r:id="rId18"/>
    <p:sldId id="25066" r:id="rId19"/>
    <p:sldId id="25094" r:id="rId20"/>
    <p:sldId id="25156" r:id="rId21"/>
  </p:sldIdLst>
  <p:sldSz cx="12188825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1E0697-2F2B-91D7-3ECD-ACA0B62C707D}" name="Del" initials="D" userId="S::del@sandalsdisciple.com::21eadbb1-69e4-4f94-98eb-eebdf6dde9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 autoAdjust="0"/>
    <p:restoredTop sz="94367" autoAdjust="0"/>
  </p:normalViewPr>
  <p:slideViewPr>
    <p:cSldViewPr showGuides="1">
      <p:cViewPr varScale="1">
        <p:scale>
          <a:sx n="113" d="100"/>
          <a:sy n="113" d="100"/>
        </p:scale>
        <p:origin x="656" y="18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lso\Documents\Raptor%20Dynamix\2_Pitch%20Decks\Financial%20Projections\RDX_Revenue%20Projections_Pipe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i="0" u="none" strike="noStrike" kern="1200" spc="100" baseline="0">
                <a:solidFill>
                  <a:sysClr val="window" lastClr="FFFFFF">
                    <a:lumMod val="95000"/>
                  </a:sys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100" baseline="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RDX Pipeline, Markets, and Annual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100" b="1" i="0" u="none" strike="noStrike" kern="1200" spc="100" baseline="0">
              <a:solidFill>
                <a:sysClr val="window" lastClr="FFFFFF">
                  <a:lumMod val="95000"/>
                </a:sys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'CO Grant Scenario'!$T$50</c:f>
              <c:strCache>
                <c:ptCount val="1"/>
                <c:pt idx="0">
                  <c:v>Space (Core Market)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'CO Grant Scenario'!$U$49:$Y$49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'CO Grant Scenario'!$U$50:$Y$50</c:f>
              <c:numCache>
                <c:formatCode>"$"#,##0.0_);\("$"#,##0.0\)</c:formatCode>
                <c:ptCount val="5"/>
                <c:pt idx="0">
                  <c:v>547500</c:v>
                </c:pt>
                <c:pt idx="1">
                  <c:v>4405000</c:v>
                </c:pt>
                <c:pt idx="2">
                  <c:v>9046000</c:v>
                </c:pt>
                <c:pt idx="3">
                  <c:v>36703500</c:v>
                </c:pt>
                <c:pt idx="4">
                  <c:v>69078750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0-400B-93DA-7C732F06F8FD}"/>
            </c:ext>
          </c:extLst>
        </c:ser>
        <c:ser>
          <c:idx val="1"/>
          <c:order val="1"/>
          <c:tx>
            <c:strRef>
              <c:f>'CO Grant Scenario'!$T$51</c:f>
              <c:strCache>
                <c:ptCount val="1"/>
                <c:pt idx="0">
                  <c:v>Adjacent Markets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'CO Grant Scenario'!$U$49:$Y$49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'CO Grant Scenario'!$U$51:$Y$51</c:f>
              <c:numCache>
                <c:formatCode>"$"#,##0.0_);\("$"#,##0.0\)</c:formatCode>
                <c:ptCount val="5"/>
                <c:pt idx="0">
                  <c:v>155000</c:v>
                </c:pt>
                <c:pt idx="1">
                  <c:v>6645000</c:v>
                </c:pt>
                <c:pt idx="2">
                  <c:v>28000000</c:v>
                </c:pt>
                <c:pt idx="3">
                  <c:v>40000000</c:v>
                </c:pt>
                <c:pt idx="4">
                  <c:v>88000000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90-400B-93DA-7C732F06F8FD}"/>
            </c:ext>
          </c:extLst>
        </c:ser>
        <c:ser>
          <c:idx val="2"/>
          <c:order val="2"/>
          <c:tx>
            <c:strRef>
              <c:f>'CO Grant Scenario'!$T$52</c:f>
              <c:strCache>
                <c:ptCount val="1"/>
                <c:pt idx="0">
                  <c:v>Expansion (Power; Intel)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'CO Grant Scenario'!$U$49:$Y$49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'CO Grant Scenario'!$U$52:$Y$52</c:f>
              <c:numCache>
                <c:formatCode>"$"#,##0.0_);\("$"#,##0.0\)</c:formatCode>
                <c:ptCount val="5"/>
                <c:pt idx="0">
                  <c:v>0</c:v>
                </c:pt>
                <c:pt idx="1">
                  <c:v>3120000</c:v>
                </c:pt>
                <c:pt idx="2">
                  <c:v>4070000</c:v>
                </c:pt>
                <c:pt idx="3">
                  <c:v>8000000</c:v>
                </c:pt>
                <c:pt idx="4">
                  <c:v>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90-400B-93DA-7C732F06F8FD}"/>
            </c:ext>
          </c:extLst>
        </c:ser>
        <c:ser>
          <c:idx val="3"/>
          <c:order val="3"/>
          <c:tx>
            <c:strRef>
              <c:f>'CO Grant Scenario'!$T$53</c:f>
              <c:strCache>
                <c:ptCount val="1"/>
                <c:pt idx="0">
                  <c:v>Commercial (Space)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'CO Grant Scenario'!$U$49:$Y$49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'CO Grant Scenario'!$U$53:$Y$53</c:f>
              <c:numCache>
                <c:formatCode>"$"#,##0.0_);\("$"#,##0.0\)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640000</c:v>
                </c:pt>
                <c:pt idx="3">
                  <c:v>6027500</c:v>
                </c:pt>
                <c:pt idx="4">
                  <c:v>31578750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90-400B-93DA-7C732F06F8FD}"/>
            </c:ext>
          </c:extLst>
        </c:ser>
        <c:ser>
          <c:idx val="4"/>
          <c:order val="4"/>
          <c:tx>
            <c:strRef>
              <c:f>'CO Grant Scenario'!$T$54</c:f>
              <c:strCache>
                <c:ptCount val="1"/>
                <c:pt idx="0">
                  <c:v>R&amp;D (Government-funded)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'CO Grant Scenario'!$U$49:$Y$49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'CO Grant Scenario'!$U$54:$Y$54</c:f>
              <c:numCache>
                <c:formatCode>"$"#,##0.0_);\("$"#,##0.0\)</c:formatCode>
                <c:ptCount val="5"/>
                <c:pt idx="0">
                  <c:v>70000</c:v>
                </c:pt>
                <c:pt idx="1">
                  <c:v>2610000</c:v>
                </c:pt>
                <c:pt idx="2">
                  <c:v>2890000</c:v>
                </c:pt>
                <c:pt idx="3">
                  <c:v>4630000</c:v>
                </c:pt>
                <c:pt idx="4">
                  <c:v>7450000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90-400B-93DA-7C732F06F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257456"/>
        <c:axId val="2107199856"/>
      </c:areaChart>
      <c:catAx>
        <c:axId val="210725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199856"/>
        <c:crosses val="autoZero"/>
        <c:auto val="1"/>
        <c:lblAlgn val="ctr"/>
        <c:lblOffset val="100"/>
        <c:noMultiLvlLbl val="0"/>
      </c:catAx>
      <c:valAx>
        <c:axId val="2107199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&quot;$&quot;#,##0.0_);\(&quot;$&quot;#,##0.0\)" sourceLinked="1"/>
        <c:majorTickMark val="none"/>
        <c:minorTickMark val="none"/>
        <c:tickLblPos val="nextTo"/>
        <c:crossAx val="2107257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11/12/25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11/12/25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6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B81D9-C4F2-1D1D-3FC4-F89E1B8B6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25F84-07C3-5963-795E-785A46AC9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C24D2-DDCB-B16E-78E1-130550158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to acquire customers</a:t>
            </a:r>
          </a:p>
          <a:p>
            <a:r>
              <a:rPr lang="en-US" dirty="0"/>
              <a:t>Adoption of our produce/service</a:t>
            </a:r>
          </a:p>
          <a:p>
            <a:r>
              <a:rPr lang="en-US" dirty="0"/>
              <a:t>Path to generate leads and turn them to paying customers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Marketing, advertising, partnerships, or direct sales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Dual-use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E-commerce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400" dirty="0">
                <a:solidFill>
                  <a:schemeClr val="bg1"/>
                </a:solidFill>
              </a:rPr>
              <a:t>Enable On-orbit sensor data processing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Multi-sensor track fusion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Counter Hypersonic</a:t>
            </a:r>
          </a:p>
          <a:p>
            <a:r>
              <a:rPr lang="en-US" sz="1400" dirty="0">
                <a:solidFill>
                  <a:schemeClr val="bg1"/>
                </a:solidFill>
              </a:rPr>
              <a:t>Dynamic Space Operations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EE60-F1BB-96BC-FC4C-51A4E7069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6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7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68859595-EAF8-1EE1-B842-863EA7CC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a3bf66b74_0_34:notes">
            <a:extLst>
              <a:ext uri="{FF2B5EF4-FFF2-40B4-BE49-F238E27FC236}">
                <a16:creationId xmlns:a16="http://schemas.microsoft.com/office/drawing/2014/main" id="{6DFA1815-233C-D3D1-7771-DDA95FE05A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Founder / Leadership</a:t>
            </a:r>
          </a:p>
          <a:p>
            <a:r>
              <a:rPr lang="en-US" dirty="0"/>
              <a:t>Technical Leadership</a:t>
            </a:r>
          </a:p>
          <a:p>
            <a:r>
              <a:rPr lang="en-US" dirty="0"/>
              <a:t>Background/Strengths</a:t>
            </a:r>
          </a:p>
          <a:p>
            <a:r>
              <a:rPr lang="en-US" dirty="0"/>
              <a:t>Relevant expertise, experience, skills</a:t>
            </a:r>
          </a:p>
          <a:p>
            <a:r>
              <a:rPr lang="en-US" dirty="0"/>
              <a:t>Notable achievements or industry experience to execute the vision</a:t>
            </a:r>
          </a:p>
          <a:p>
            <a:r>
              <a:rPr lang="en-US" dirty="0"/>
              <a:t>Skills to scale the business and handle the challenges you will face</a:t>
            </a:r>
          </a:p>
          <a:p>
            <a:r>
              <a:rPr lang="en-US" dirty="0"/>
              <a:t>Seasoned, passionate, and complementary team that turns our vision into reality!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5" name="Google Shape;195;g26a3bf66b74_0_34:notes">
            <a:extLst>
              <a:ext uri="{FF2B5EF4-FFF2-40B4-BE49-F238E27FC236}">
                <a16:creationId xmlns:a16="http://schemas.microsoft.com/office/drawing/2014/main" id="{62F29DA3-2A7A-4B07-9CE4-44C9A3938F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59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F20D4-97A5-C7B7-2369-ABD51F3F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4D53A-0611-5290-22CA-FDFB9214C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ED1E1-E58F-319B-A5EA-009FBA2FE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Technical Viability and Feasibility: Does the presenting team have a feasible concept of operations for the ISS? 35 points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6403-089A-4693-CE56-13503F6D6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96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5AB-9696-EAC0-E19F-186EC021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77945-0C1B-0F5B-049E-736F42A71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A567E-67A3-28FB-E9ED-906ADC0B5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8C93-4CB2-01FF-1502-ABC83B240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0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make money – generate revenue</a:t>
            </a:r>
          </a:p>
          <a:p>
            <a:r>
              <a:rPr lang="en-US" dirty="0"/>
              <a:t>Monetize its product</a:t>
            </a:r>
          </a:p>
          <a:p>
            <a:r>
              <a:rPr lang="en-US" dirty="0"/>
              <a:t>Pricing strategy; customer acquisition cost and lifetime value</a:t>
            </a:r>
          </a:p>
          <a:p>
            <a:r>
              <a:rPr lang="en-US" dirty="0"/>
              <a:t>Plans to scale and diversify products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39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D27E7-0C51-0C20-AE4B-1DD926395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B74D8-71F8-8EC5-FFF8-B0907DB52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E2A49-1533-C1E8-FDC9-DC397169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3CAE3-CC08-7438-2C12-5C278EDCB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1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9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06200-9A1D-057F-0E8B-C552FD9D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39447-BA4B-6996-EFF5-F7CD6D55C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4CC12-34C2-A2C2-46B3-70E5374F6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US commercial and USSF space systems have gaps in how they operate under contested and communication-degraded conditions.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C63E-2859-BC6E-C3B6-C5A98F70C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9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6909-B248-8F36-8D91-0279AA44F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855C5-78B3-439F-C0D4-29E8B2CBB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DFA6E-4800-77DE-3A6A-D7CE00B56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Define the Gap</a:t>
            </a:r>
          </a:p>
          <a:p>
            <a:r>
              <a:rPr lang="en-US" dirty="0"/>
              <a:t>Traditional systems are </a:t>
            </a:r>
            <a:r>
              <a:rPr lang="en-US" b="1" dirty="0"/>
              <a:t>sensor-centric</a:t>
            </a:r>
            <a:r>
              <a:rPr lang="en-US" dirty="0"/>
              <a:t> and lack adaptive intelligence—raw data has to be downlinked, processed on Earth, and pushed back up.</a:t>
            </a:r>
          </a:p>
          <a:p>
            <a:r>
              <a:rPr lang="en-US" dirty="0"/>
              <a:t>This creates latency, bandwidth bottlenecks, and </a:t>
            </a:r>
            <a:r>
              <a:rPr lang="en-US" b="1" dirty="0"/>
              <a:t>inability to autonomously respond</a:t>
            </a:r>
            <a:r>
              <a:rPr lang="en-US" dirty="0"/>
              <a:t> to fast-moving threats or hazards.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70A6B-ADAA-21E0-31DB-780788BD7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82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Unlike traditional AI systems that focus solely on pattern recognition or automation, our architecture integrates real-time data with neuroscience-inspired reasoning mechanisms to deliver ethical, transparent, human-level autonomy.</a:t>
            </a:r>
            <a:endParaRPr lang="en-US" kern="1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6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ABEDA-FAE2-7347-E502-128659E3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E066F-733A-2EEA-AD77-CF380603A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AA2D0-28F3-07AE-5126-7120CE385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FA64-8BCF-FE66-4F74-FD0EFAC8FB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14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C1D3-6581-3C1C-9960-FCAEB92DB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511B7B-113E-F61D-6D87-FD91CCDD2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4AEF1-1787-0206-05C5-578027692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E3F65-F861-CC41-C3BD-F5FB3412A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Nov 2024 – Space Systems Command (SSC) SDA Tap Lab Apollo Accelerator</a:t>
            </a:r>
          </a:p>
          <a:p>
            <a:r>
              <a:rPr lang="en-US" sz="1200" dirty="0">
                <a:solidFill>
                  <a:schemeClr val="bg1"/>
                </a:solidFill>
              </a:rPr>
              <a:t>Jan 2025 Award – </a:t>
            </a:r>
            <a:r>
              <a:rPr lang="en-US" sz="1200" dirty="0" err="1">
                <a:solidFill>
                  <a:schemeClr val="bg1"/>
                </a:solidFill>
              </a:rPr>
              <a:t>SpRCO</a:t>
            </a:r>
            <a:r>
              <a:rPr lang="en-US" sz="1200" dirty="0">
                <a:solidFill>
                  <a:schemeClr val="bg1"/>
                </a:solidFill>
              </a:rPr>
              <a:t> Prime Fusion Accelerator (Follow-on Fall 2025)</a:t>
            </a:r>
          </a:p>
          <a:p>
            <a:r>
              <a:rPr lang="en-US" sz="1200" dirty="0">
                <a:solidFill>
                  <a:schemeClr val="bg1"/>
                </a:solidFill>
              </a:rPr>
              <a:t>Jan 2025 – DoD’s Platform 1 Generative AI (Awardable)</a:t>
            </a:r>
          </a:p>
          <a:p>
            <a:r>
              <a:rPr lang="en-US" sz="1200" dirty="0">
                <a:solidFill>
                  <a:schemeClr val="bg1"/>
                </a:solidFill>
              </a:rPr>
              <a:t>Feb 2025 – Member Consortium for Space Mobility and in-space servicing, assembly, and manufacturing (ISAM) capability</a:t>
            </a:r>
          </a:p>
          <a:p>
            <a:r>
              <a:rPr lang="en-US" sz="1200" dirty="0">
                <a:solidFill>
                  <a:schemeClr val="bg1"/>
                </a:solidFill>
              </a:rPr>
              <a:t>April 2025 – Space Enterprise Consortium (</a:t>
            </a:r>
            <a:r>
              <a:rPr lang="en-US" sz="1200" dirty="0" err="1">
                <a:solidFill>
                  <a:schemeClr val="bg1"/>
                </a:solidFill>
              </a:rPr>
              <a:t>SpEC</a:t>
            </a:r>
            <a:r>
              <a:rPr lang="en-US" sz="1200" dirty="0">
                <a:solidFill>
                  <a:schemeClr val="bg1"/>
                </a:solidFill>
              </a:rPr>
              <a:t> OTA) for USSF/SSC</a:t>
            </a:r>
          </a:p>
          <a:p>
            <a:r>
              <a:rPr lang="en-US" sz="1200" dirty="0">
                <a:solidFill>
                  <a:schemeClr val="bg1"/>
                </a:solidFill>
              </a:rPr>
              <a:t>Jul 2025 – Won Orbital Edge and launch to the Space Station in 2027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Sep 2025 – Won 1</a:t>
            </a:r>
            <a:r>
              <a:rPr lang="en-US" sz="1200" baseline="30000" dirty="0">
                <a:solidFill>
                  <a:schemeClr val="bg1"/>
                </a:solidFill>
              </a:rPr>
              <a:t>st</a:t>
            </a:r>
            <a:r>
              <a:rPr lang="en-US" sz="1200" dirty="0">
                <a:solidFill>
                  <a:schemeClr val="bg1"/>
                </a:solidFill>
              </a:rPr>
              <a:t> AFWERX/CYBERWORX STTR Program for Counter-UAS</a:t>
            </a:r>
          </a:p>
          <a:p>
            <a:r>
              <a:rPr lang="en-US" sz="1200" dirty="0">
                <a:solidFill>
                  <a:schemeClr val="bg1"/>
                </a:solidFill>
              </a:rPr>
              <a:t>NASA Autonomy Project – confirms RDX trusted autonomy approach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Commercial Spacecraft Manufacturers and Traditional Prime Contractors</a:t>
            </a:r>
          </a:p>
          <a:p>
            <a:r>
              <a:rPr lang="en-US" sz="1200" dirty="0">
                <a:solidFill>
                  <a:schemeClr val="bg1"/>
                </a:solidFill>
              </a:rPr>
              <a:t>Current Customers: US Air Force (USAF), US Space Force (USSF), </a:t>
            </a:r>
            <a:r>
              <a:rPr lang="en-US" sz="1200" dirty="0" err="1">
                <a:solidFill>
                  <a:schemeClr val="bg1"/>
                </a:solidFill>
              </a:rPr>
              <a:t>CyberWorx</a:t>
            </a:r>
            <a:r>
              <a:rPr lang="en-US" sz="1200" dirty="0">
                <a:solidFill>
                  <a:schemeClr val="bg1"/>
                </a:solidFill>
              </a:rPr>
              <a:t>, and Space Rapid Capabilities Office (</a:t>
            </a:r>
            <a:r>
              <a:rPr lang="en-US" sz="1200" dirty="0" err="1">
                <a:solidFill>
                  <a:schemeClr val="bg1"/>
                </a:solidFill>
              </a:rPr>
              <a:t>SpRCO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10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2B4E9-D5D7-3FE3-D3A8-09CAEC1A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E8DDB-C3B2-F6FE-2D51-5C7899AF3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5E2DB-D354-D844-D7E8-D225CC21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E0F08-06F6-E70B-0E05-ED62DD376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C0EA-BD41-F604-D802-D1482F0D1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BEE70-0245-B086-B399-2D7FA18F7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08BA3-FAE8-B349-448A-CF5BB8DB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8926E-B37B-305D-21FA-F3E450FD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B448C-B392-305D-94C4-0261794C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7519-B466-0EFE-290C-9B1463C1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F30CF-564B-EC74-BD2B-E588C4592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8BE1A-70EA-5E96-87EC-12E4E82E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16A8D-FE77-6FA9-F755-F5600408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02B-B4D6-6989-028F-81082150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3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0DB20-E7F4-1E69-B323-8D59C3EAF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35E31-E98D-4E1F-DB52-760BCBA72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7B83-AD16-EBA5-1A80-7F2B547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D09A-DB76-F493-EFE0-1A0B657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1680B-6E27-D2D4-18EC-DD3B9D97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C0EA-BD41-F604-D802-D1482F0D1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BEE70-0245-B086-B399-2D7FA18F7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08BA3-FAE8-B349-448A-CF5BB8DB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8926E-B37B-305D-21FA-F3E450FD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B448C-B392-305D-94C4-0261794C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83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9B50-3A14-80CE-DC26-281D5728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002060"/>
                </a:solidFill>
                <a:latin typeface="BlairMdITC TT" panose="00000500000000000000" pitchFamily="2" charset="0"/>
                <a:ea typeface="+mj-ea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623A-2039-FACC-2283-486348CBB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817D1-ABCE-089B-3E78-9C044457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E2DFF-DFBB-CED2-C026-0988C4EE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RDX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6CEB5-B061-0CE0-BDEE-9BF394FC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AB537-8002-6B61-CDD8-94B579EB6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BBFC2-5683-ADDE-2A5E-86C25439B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763" y="0"/>
            <a:ext cx="2906649" cy="12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5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00A2-838C-A0CE-7F2D-52E9E288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solidFill>
                  <a:srgbClr val="002060"/>
                </a:solidFill>
                <a:latin typeface="BlairMdITC TT" panose="00000500000000000000" pitchFamily="2" charset="0"/>
                <a:ea typeface="+mj-ea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F02CD-75CE-358B-1036-4E74BC5A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AC56E-0582-54A3-C82E-CCCC405C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5610A-4870-F295-8F82-6E0C9520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764C1-7922-2A1B-C84B-660B6418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9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09B3-D501-FBB2-0E39-51EB38B9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AB59E-8D7D-E41E-8A08-1036A48A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86E38-0E6D-7767-34A7-C81386E05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92791-0683-E44F-531A-47E24FB0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893F0-1938-438C-768E-AF63C7E8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B6D5D-DC6E-06DC-2EB2-7CD25DD4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5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7683-505D-3C66-672C-ABFE30FB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8D517-7754-3DB0-B781-16C3DB24E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7C92E-C899-BC00-F229-A05F1F26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67E99-8501-A802-C2B0-958C71019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B5285-C94D-5832-3830-059436EDD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78CC5-AE66-75E3-A3A8-A8519A48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1772A-1566-7A26-49A6-C67C94AC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5F2A3E-801D-9FB1-FFD7-085F13C2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3917-7438-CD4F-F2C9-06E0D3DD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C0ECFB-B8B2-D519-3000-C0B8BE940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38995-3C5C-D0D3-E30C-020E99A0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4FDC4-D540-FF72-0C80-773356A5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5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C65B2-6BF2-9F45-F930-F6A232DD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353CC-303B-D20B-3CE8-A97F577E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E2A94-B4EF-EFF3-1C7F-3EFBFA9B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4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2BC8-6DDD-87AB-C987-B5517B27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294DE-3299-EADC-2F13-EEABB3F1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EFAE2-29E0-705E-B869-7B468C5EC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A537E-CD62-8D0B-7DC6-76BBFB37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41967-B972-E833-73B7-3613F4FF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92479-3307-9352-99CB-3CD8E70B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9B50-3A14-80CE-DC26-281D5728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002060"/>
                </a:solidFill>
                <a:latin typeface="BlairMdITC TT" panose="00000500000000000000" pitchFamily="2" charset="0"/>
                <a:ea typeface="+mj-ea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623A-2039-FACC-2283-486348CBB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817D1-ABCE-089B-3E78-9C044457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E2DFF-DFBB-CED2-C026-0988C4EE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RDX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6CEB5-B061-0CE0-BDEE-9BF394FC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AE431B-63EA-8683-7BF5-82BD6C4E9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80EE1D-3044-09DD-0652-FED8E4DAB6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763" y="0"/>
            <a:ext cx="2906649" cy="12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B026-36DF-0B0C-EABC-4545F23D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9944B-02A3-14FA-1FC1-E01E49F37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495B5-A14C-39F0-E12F-B97303166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09410-AF2D-053D-D0AB-227DF48E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8B25D-7F99-123C-A7A7-E905C7DE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5E50B-D68E-8942-9193-12295D04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4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7519-B466-0EFE-290C-9B1463C1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F30CF-564B-EC74-BD2B-E588C4592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8BE1A-70EA-5E96-87EC-12E4E82E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16A8D-FE77-6FA9-F755-F5600408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02B-B4D6-6989-028F-81082150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0DB20-E7F4-1E69-B323-8D59C3EAF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35E31-E98D-4E1F-DB52-760BCBA72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7B83-AD16-EBA5-1A80-7F2B547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D09A-DB76-F493-EFE0-1A0B657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1680B-6E27-D2D4-18EC-DD3B9D97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2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00A2-838C-A0CE-7F2D-52E9E288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solidFill>
                  <a:srgbClr val="002060"/>
                </a:solidFill>
                <a:latin typeface="BlairMdITC TT" panose="00000500000000000000" pitchFamily="2" charset="0"/>
                <a:ea typeface="+mj-ea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F02CD-75CE-358B-1036-4E74BC5A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AC56E-0582-54A3-C82E-CCCC405C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5610A-4870-F295-8F82-6E0C9520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764C1-7922-2A1B-C84B-660B6418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09B3-D501-FBB2-0E39-51EB38B9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AB59E-8D7D-E41E-8A08-1036A48A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86E38-0E6D-7767-34A7-C81386E05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92791-0683-E44F-531A-47E24FB0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893F0-1938-438C-768E-AF63C7E8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B6D5D-DC6E-06DC-2EB2-7CD25DD4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7683-505D-3C66-672C-ABFE30FB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8D517-7754-3DB0-B781-16C3DB24E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7C92E-C899-BC00-F229-A05F1F26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67E99-8501-A802-C2B0-958C71019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B5285-C94D-5832-3830-059436EDD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78CC5-AE66-75E3-A3A8-A8519A48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1772A-1566-7A26-49A6-C67C94AC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5F2A3E-801D-9FB1-FFD7-085F13C2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3917-7438-CD4F-F2C9-06E0D3DD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C0ECFB-B8B2-D519-3000-C0B8BE940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38995-3C5C-D0D3-E30C-020E99A0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4FDC4-D540-FF72-0C80-773356A5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C65B2-6BF2-9F45-F930-F6A232DD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353CC-303B-D20B-3CE8-A97F577E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E2A94-B4EF-EFF3-1C7F-3EFBFA9B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2BC8-6DDD-87AB-C987-B5517B27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294DE-3299-EADC-2F13-EEABB3F1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EFAE2-29E0-705E-B869-7B468C5EC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A537E-CD62-8D0B-7DC6-76BBFB37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41967-B972-E833-73B7-3613F4FF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92479-3307-9352-99CB-3CD8E70B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5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B026-36DF-0B0C-EABC-4545F23D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9944B-02A3-14FA-1FC1-E01E49F37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495B5-A14C-39F0-E12F-B97303166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09410-AF2D-053D-D0AB-227DF48E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8B25D-7F99-123C-A7A7-E905C7DE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5E50B-D68E-8942-9193-12295D04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55D43-14B6-7E0D-9D1B-14204A05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9A080-523A-422B-48F2-A2989873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7541F-B81C-6080-3EEF-04B68ED90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A1B75-B4CE-E766-9C75-05193380A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RDX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1FA9-34AB-56B7-42F9-74955413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55D43-14B6-7E0D-9D1B-14204A05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9A080-523A-422B-48F2-A2989873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7541F-B81C-6080-3EEF-04B68ED90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7119F-9D6C-4755-A41E-43BBA5251141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A1B75-B4CE-E766-9C75-05193380A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RDX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1FA9-34AB-56B7-42F9-74955413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66949-A896-4B53-99B2-41EEC9596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8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4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sv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jpeg"/><Relationship Id="rId4" Type="http://schemas.microsoft.com/office/2007/relationships/hdphoto" Target="../media/hdphoto3.wdp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4B2B88-1D54-945B-7F13-0107EDB734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23E40A2-D90D-5197-0006-6A5BF402B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486" y="2286000"/>
            <a:ext cx="8301320" cy="991884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Architecting Adaptive, Intelligent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C1D2E-ACC0-58FE-E8A2-EE0C679E6F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87" y="76200"/>
            <a:ext cx="5866718" cy="24384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D31537D-C1EE-F15D-05DF-7338F6F58AAB}"/>
              </a:ext>
            </a:extLst>
          </p:cNvPr>
          <p:cNvSpPr txBox="1">
            <a:spLocks/>
          </p:cNvSpPr>
          <p:nvPr/>
        </p:nvSpPr>
        <p:spPr>
          <a:xfrm>
            <a:off x="4229099" y="5370387"/>
            <a:ext cx="3730625" cy="102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>
                    <a:lumMod val="90000"/>
                  </a:schemeClr>
                </a:solidFill>
                <a:latin typeface="BlairMdITC TT" panose="00000500000000000000" pitchFamily="2" charset="0"/>
                <a:ea typeface="+mj-ea"/>
                <a:cs typeface="Calibri Light"/>
              </a:rPr>
              <a:t>Joel Nelson  </a:t>
            </a:r>
          </a:p>
          <a:p>
            <a:r>
              <a:rPr lang="en-US" sz="1800" b="1" dirty="0">
                <a:solidFill>
                  <a:schemeClr val="bg2">
                    <a:lumMod val="90000"/>
                  </a:schemeClr>
                </a:solidFill>
                <a:latin typeface="BlairMdITC TT" panose="00000500000000000000" pitchFamily="2" charset="0"/>
                <a:ea typeface="+mj-ea"/>
                <a:cs typeface="Calibri Light"/>
              </a:rPr>
              <a:t>President &amp; CEO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711BE4D-9288-C7DA-5F30-DA27F8F78C5C}"/>
              </a:ext>
            </a:extLst>
          </p:cNvPr>
          <p:cNvSpPr txBox="1">
            <a:spLocks/>
          </p:cNvSpPr>
          <p:nvPr/>
        </p:nvSpPr>
        <p:spPr>
          <a:xfrm>
            <a:off x="2058052" y="3305175"/>
            <a:ext cx="8301320" cy="99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Autonomous Defense.</a:t>
            </a:r>
          </a:p>
          <a:p>
            <a:r>
              <a:rPr lang="it-IT" sz="1600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Cognitive Precision.</a:t>
            </a:r>
          </a:p>
        </p:txBody>
      </p:sp>
    </p:spTree>
    <p:extLst>
      <p:ext uri="{BB962C8B-B14F-4D97-AF65-F5344CB8AC3E}">
        <p14:creationId xmlns:p14="http://schemas.microsoft.com/office/powerpoint/2010/main" val="854004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BFB4-3A8F-99AD-C636-76506EDC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2564-24AE-B9E2-5D0B-8CBBEE13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30" y="228442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Go-to-Market Strategy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MVP, Scalability, &amp; Growth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13040-9DEB-185A-9A6F-C9B49617E4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667" y="3611194"/>
            <a:ext cx="602931" cy="60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E55064-8BCE-EE67-ED0E-B0DD4CA9A7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762" y="5221146"/>
            <a:ext cx="728196" cy="728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894227-05B8-666C-63A7-1290157838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866" y="3564797"/>
            <a:ext cx="435534" cy="646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2AA990-CCCC-573B-E8D8-7C7B8F9137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765" y="6064070"/>
            <a:ext cx="898760" cy="489130"/>
          </a:xfrm>
          <a:prstGeom prst="rect">
            <a:avLst/>
          </a:prstGeom>
        </p:spPr>
      </p:pic>
      <p:sp>
        <p:nvSpPr>
          <p:cNvPr id="18" name="TextBox 30">
            <a:extLst>
              <a:ext uri="{FF2B5EF4-FFF2-40B4-BE49-F238E27FC236}">
                <a16:creationId xmlns:a16="http://schemas.microsoft.com/office/drawing/2014/main" id="{5640D807-8D8F-313E-3870-F7471FF3F538}"/>
              </a:ext>
            </a:extLst>
          </p:cNvPr>
          <p:cNvSpPr txBox="1"/>
          <p:nvPr/>
        </p:nvSpPr>
        <p:spPr>
          <a:xfrm>
            <a:off x="5343293" y="207238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Commercial Satellites; Space Stations; In-Space Manufacturing</a:t>
            </a:r>
            <a:endParaRPr lang="en-US" sz="1200" b="1" kern="100" baseline="30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B7C6E354-49AD-D41C-E7E5-D205F1652086}"/>
              </a:ext>
            </a:extLst>
          </p:cNvPr>
          <p:cNvSpPr txBox="1"/>
          <p:nvPr/>
        </p:nvSpPr>
        <p:spPr>
          <a:xfrm>
            <a:off x="912812" y="2949475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 2026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2C235427-1D37-CAD8-3217-207F943BD2FD}"/>
              </a:ext>
            </a:extLst>
          </p:cNvPr>
          <p:cNvSpPr txBox="1"/>
          <p:nvPr/>
        </p:nvSpPr>
        <p:spPr>
          <a:xfrm>
            <a:off x="3775135" y="2599622"/>
            <a:ext cx="15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Launch to ISS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MVP 1Q27</a:t>
            </a:r>
            <a:endParaRPr lang="en-US" sz="1200" b="1" kern="100" baseline="30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0E8C0A3-7D51-4D6C-5C79-04D5B37478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631" y="1776625"/>
            <a:ext cx="983591" cy="6557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6" name="TextBox 1">
            <a:extLst>
              <a:ext uri="{FF2B5EF4-FFF2-40B4-BE49-F238E27FC236}">
                <a16:creationId xmlns:a16="http://schemas.microsoft.com/office/drawing/2014/main" id="{EBC8118B-CAD2-10CA-1BA1-2950E2061224}"/>
              </a:ext>
            </a:extLst>
          </p:cNvPr>
          <p:cNvSpPr txBox="1"/>
          <p:nvPr/>
        </p:nvSpPr>
        <p:spPr>
          <a:xfrm>
            <a:off x="3174683" y="4254890"/>
            <a:ext cx="1624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USSF Variant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ShadowSentinel</a:t>
            </a:r>
            <a:r>
              <a:rPr lang="en-US" sz="1200" b="1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</a:t>
            </a:r>
          </a:p>
          <a:p>
            <a:pPr algn="ctr"/>
            <a:endParaRPr lang="en-US" sz="1200" b="1" kern="100" baseline="30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ACEC5A2D-E3A0-1A4D-6874-937E43B9C4C2}"/>
              </a:ext>
            </a:extLst>
          </p:cNvPr>
          <p:cNvSpPr txBox="1"/>
          <p:nvPr/>
        </p:nvSpPr>
        <p:spPr>
          <a:xfrm>
            <a:off x="4463992" y="6071390"/>
            <a:ext cx="20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Satellite Constellations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Space-Based Interceptor</a:t>
            </a:r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A2FA8BA4-4E0A-B559-7A15-9FEA5DB9348A}"/>
              </a:ext>
            </a:extLst>
          </p:cNvPr>
          <p:cNvSpPr txBox="1"/>
          <p:nvPr/>
        </p:nvSpPr>
        <p:spPr>
          <a:xfrm>
            <a:off x="150812" y="2209800"/>
            <a:ext cx="135099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Commercial</a:t>
            </a:r>
          </a:p>
          <a:p>
            <a:r>
              <a:rPr lang="en-US" dirty="0"/>
              <a:t>Path 2026+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ABA38B0E-F2C6-EFE8-A91A-C3E73BB2AD5C}"/>
              </a:ext>
            </a:extLst>
          </p:cNvPr>
          <p:cNvSpPr txBox="1"/>
          <p:nvPr/>
        </p:nvSpPr>
        <p:spPr>
          <a:xfrm>
            <a:off x="1493084" y="2510135"/>
            <a:ext cx="185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Orbital Edge Pathfinder</a:t>
            </a: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6A8ABD86-2AC3-62E0-B6BE-B030B3BA9FBA}"/>
              </a:ext>
            </a:extLst>
          </p:cNvPr>
          <p:cNvSpPr txBox="1"/>
          <p:nvPr/>
        </p:nvSpPr>
        <p:spPr>
          <a:xfrm>
            <a:off x="3432802" y="2943110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AE5D7A74-1D80-D98F-9F93-6AF2FE8847FF}"/>
              </a:ext>
            </a:extLst>
          </p:cNvPr>
          <p:cNvSpPr txBox="1"/>
          <p:nvPr/>
        </p:nvSpPr>
        <p:spPr>
          <a:xfrm>
            <a:off x="8681050" y="2895040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62" name="TextBox 30">
            <a:extLst>
              <a:ext uri="{FF2B5EF4-FFF2-40B4-BE49-F238E27FC236}">
                <a16:creationId xmlns:a16="http://schemas.microsoft.com/office/drawing/2014/main" id="{AD7C8055-E0ED-FFA5-1B66-4708E835F71C}"/>
              </a:ext>
            </a:extLst>
          </p:cNvPr>
          <p:cNvSpPr txBox="1"/>
          <p:nvPr/>
        </p:nvSpPr>
        <p:spPr>
          <a:xfrm>
            <a:off x="1573068" y="4258333"/>
            <a:ext cx="155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SpWERX</a:t>
            </a:r>
            <a:r>
              <a:rPr lang="en-US" sz="1200" b="1" dirty="0">
                <a:solidFill>
                  <a:schemeClr val="bg1"/>
                </a:solidFill>
              </a:rPr>
              <a:t> SBIR / AFRL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ShadowMind</a:t>
            </a:r>
            <a:r>
              <a:rPr lang="en-US" sz="1200" b="1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3" name="TextBox 30">
            <a:extLst>
              <a:ext uri="{FF2B5EF4-FFF2-40B4-BE49-F238E27FC236}">
                <a16:creationId xmlns:a16="http://schemas.microsoft.com/office/drawing/2014/main" id="{1666521E-ACFC-8F4E-EE32-96A6205CD15B}"/>
              </a:ext>
            </a:extLst>
          </p:cNvPr>
          <p:cNvSpPr txBox="1"/>
          <p:nvPr/>
        </p:nvSpPr>
        <p:spPr>
          <a:xfrm>
            <a:off x="150812" y="5406048"/>
            <a:ext cx="133884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Customer R&amp;D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Golden Dome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01087C-36CE-C94B-9D0F-3350A55552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557" y="5181600"/>
            <a:ext cx="988655" cy="8268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FBCD94-32AB-0EF6-13FA-C6A9B3E59CD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768" y="5352062"/>
            <a:ext cx="991034" cy="515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A5E90C-9BDC-EAE5-FA5B-2DF430EE8C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612" y="5240160"/>
            <a:ext cx="1752600" cy="11530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AA31C2-B7A7-FB6D-FB5C-B412259749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750" y="5214781"/>
            <a:ext cx="805019" cy="805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2E8D0-BD1A-B59F-294F-ECB3A1143B0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921" y="1804418"/>
            <a:ext cx="1238604" cy="825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C9365C-4BC0-0615-D15D-5F982687049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122" y="1806891"/>
            <a:ext cx="1771816" cy="436823"/>
          </a:xfrm>
          <a:prstGeom prst="rect">
            <a:avLst/>
          </a:prstGeom>
        </p:spPr>
      </p:pic>
      <p:sp>
        <p:nvSpPr>
          <p:cNvPr id="19" name="TextBox 30">
            <a:extLst>
              <a:ext uri="{FF2B5EF4-FFF2-40B4-BE49-F238E27FC236}">
                <a16:creationId xmlns:a16="http://schemas.microsoft.com/office/drawing/2014/main" id="{49634C68-4B9F-7FCB-6621-AD2BFC4B1AA7}"/>
              </a:ext>
            </a:extLst>
          </p:cNvPr>
          <p:cNvSpPr txBox="1"/>
          <p:nvPr/>
        </p:nvSpPr>
        <p:spPr>
          <a:xfrm>
            <a:off x="150812" y="3831983"/>
            <a:ext cx="135099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USSF</a:t>
            </a:r>
          </a:p>
          <a:p>
            <a:r>
              <a:rPr lang="en-US" dirty="0"/>
              <a:t>Path 2026+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C5F46D-E42E-F4F4-FB20-D5F291442FC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024" y="3638149"/>
            <a:ext cx="596710" cy="58477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F49E25-2CE2-6760-4BAC-627C27D4704E}"/>
              </a:ext>
            </a:extLst>
          </p:cNvPr>
          <p:cNvCxnSpPr/>
          <p:nvPr/>
        </p:nvCxnSpPr>
        <p:spPr>
          <a:xfrm>
            <a:off x="2383644" y="2972000"/>
            <a:ext cx="0" cy="5267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30B0A0-74F9-BB61-119D-FB2B16FB4C6D}"/>
              </a:ext>
            </a:extLst>
          </p:cNvPr>
          <p:cNvCxnSpPr>
            <a:cxnSpLocks/>
          </p:cNvCxnSpPr>
          <p:nvPr/>
        </p:nvCxnSpPr>
        <p:spPr>
          <a:xfrm>
            <a:off x="2930131" y="2183096"/>
            <a:ext cx="877735" cy="61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FA3279-0920-971A-78A9-AD345EF79A87}"/>
              </a:ext>
            </a:extLst>
          </p:cNvPr>
          <p:cNvCxnSpPr>
            <a:cxnSpLocks/>
          </p:cNvCxnSpPr>
          <p:nvPr/>
        </p:nvCxnSpPr>
        <p:spPr>
          <a:xfrm>
            <a:off x="4787105" y="4581498"/>
            <a:ext cx="697707" cy="6001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0A5602-1462-6B82-BF76-552F4D7CAA70}"/>
              </a:ext>
            </a:extLst>
          </p:cNvPr>
          <p:cNvCxnSpPr>
            <a:cxnSpLocks/>
          </p:cNvCxnSpPr>
          <p:nvPr/>
        </p:nvCxnSpPr>
        <p:spPr>
          <a:xfrm flipV="1">
            <a:off x="742779" y="3244927"/>
            <a:ext cx="10585560" cy="316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2914C6-1C2F-93E0-36CA-E40FDDCD1B69}"/>
              </a:ext>
            </a:extLst>
          </p:cNvPr>
          <p:cNvCxnSpPr>
            <a:cxnSpLocks/>
          </p:cNvCxnSpPr>
          <p:nvPr/>
        </p:nvCxnSpPr>
        <p:spPr>
          <a:xfrm>
            <a:off x="721939" y="4876800"/>
            <a:ext cx="10606400" cy="278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B4A769-4D54-1A90-6F75-100F1A91313E}"/>
              </a:ext>
            </a:extLst>
          </p:cNvPr>
          <p:cNvCxnSpPr>
            <a:cxnSpLocks/>
          </p:cNvCxnSpPr>
          <p:nvPr/>
        </p:nvCxnSpPr>
        <p:spPr>
          <a:xfrm>
            <a:off x="4494212" y="3930537"/>
            <a:ext cx="88959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772AD4D-B24E-CFE8-C95E-2B1C0E08C0C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212" y="3586668"/>
            <a:ext cx="1333693" cy="1066954"/>
          </a:xfrm>
          <a:prstGeom prst="rect">
            <a:avLst/>
          </a:prstGeom>
        </p:spPr>
      </p:pic>
      <p:sp>
        <p:nvSpPr>
          <p:cNvPr id="43" name="TextBox 1">
            <a:extLst>
              <a:ext uri="{FF2B5EF4-FFF2-40B4-BE49-F238E27FC236}">
                <a16:creationId xmlns:a16="http://schemas.microsoft.com/office/drawing/2014/main" id="{B4419CEB-CF67-2A8E-B300-2E6EE55410E4}"/>
              </a:ext>
            </a:extLst>
          </p:cNvPr>
          <p:cNvSpPr txBox="1"/>
          <p:nvPr/>
        </p:nvSpPr>
        <p:spPr>
          <a:xfrm>
            <a:off x="5226642" y="3618068"/>
            <a:ext cx="204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Expand platforms</a:t>
            </a:r>
          </a:p>
        </p:txBody>
      </p:sp>
      <p:sp>
        <p:nvSpPr>
          <p:cNvPr id="50" name="TextBox 1">
            <a:extLst>
              <a:ext uri="{FF2B5EF4-FFF2-40B4-BE49-F238E27FC236}">
                <a16:creationId xmlns:a16="http://schemas.microsoft.com/office/drawing/2014/main" id="{95A844D0-44CC-8723-758B-3FF3EFFD0C35}"/>
              </a:ext>
            </a:extLst>
          </p:cNvPr>
          <p:cNvSpPr txBox="1"/>
          <p:nvPr/>
        </p:nvSpPr>
        <p:spPr>
          <a:xfrm>
            <a:off x="5729052" y="2954179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9B478F-AEE1-11BE-43F9-4376FFABD7E4}"/>
              </a:ext>
            </a:extLst>
          </p:cNvPr>
          <p:cNvSpPr txBox="1"/>
          <p:nvPr/>
        </p:nvSpPr>
        <p:spPr>
          <a:xfrm>
            <a:off x="9423767" y="2133600"/>
            <a:ext cx="19045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Commercial Payloads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Edge Computing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$7B (2030)</a:t>
            </a:r>
          </a:p>
        </p:txBody>
      </p:sp>
      <p:sp>
        <p:nvSpPr>
          <p:cNvPr id="59" name="TextBox 1">
            <a:extLst>
              <a:ext uri="{FF2B5EF4-FFF2-40B4-BE49-F238E27FC236}">
                <a16:creationId xmlns:a16="http://schemas.microsoft.com/office/drawing/2014/main" id="{D59E4CE1-504E-E30E-84D6-57352EEE6957}"/>
              </a:ext>
            </a:extLst>
          </p:cNvPr>
          <p:cNvSpPr txBox="1"/>
          <p:nvPr/>
        </p:nvSpPr>
        <p:spPr>
          <a:xfrm>
            <a:off x="5294195" y="4064748"/>
            <a:ext cx="190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Tactically Aware &amp; Responsive Satellite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DC76036-9307-C40D-2B13-CE1FC6273378}"/>
              </a:ext>
            </a:extLst>
          </p:cNvPr>
          <p:cNvSpPr txBox="1"/>
          <p:nvPr/>
        </p:nvSpPr>
        <p:spPr>
          <a:xfrm>
            <a:off x="9423767" y="3680936"/>
            <a:ext cx="19045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Defense Payloads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Edge Computing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$2B (2030)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36925B-8399-1695-C1D7-1AA4ABABC72F}"/>
              </a:ext>
            </a:extLst>
          </p:cNvPr>
          <p:cNvSpPr txBox="1"/>
          <p:nvPr/>
        </p:nvSpPr>
        <p:spPr>
          <a:xfrm>
            <a:off x="9423768" y="5392904"/>
            <a:ext cx="20808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Missile Defense Agency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Edge Computing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$3B (2030)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86A8D-1415-ADBE-01AB-3DBD72E922C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045" y="2326233"/>
            <a:ext cx="1089970" cy="826874"/>
          </a:xfrm>
          <a:prstGeom prst="rect">
            <a:avLst/>
          </a:prstGeom>
        </p:spPr>
      </p:pic>
      <p:sp>
        <p:nvSpPr>
          <p:cNvPr id="3" name="TextBox 30">
            <a:extLst>
              <a:ext uri="{FF2B5EF4-FFF2-40B4-BE49-F238E27FC236}">
                <a16:creationId xmlns:a16="http://schemas.microsoft.com/office/drawing/2014/main" id="{55CDF7C3-4BED-40FA-B3A8-F812901997A3}"/>
              </a:ext>
            </a:extLst>
          </p:cNvPr>
          <p:cNvSpPr txBox="1"/>
          <p:nvPr/>
        </p:nvSpPr>
        <p:spPr>
          <a:xfrm>
            <a:off x="7147198" y="6389205"/>
            <a:ext cx="204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Golden Dome</a:t>
            </a:r>
          </a:p>
        </p:txBody>
      </p:sp>
    </p:spTree>
    <p:extLst>
      <p:ext uri="{BB962C8B-B14F-4D97-AF65-F5344CB8AC3E}">
        <p14:creationId xmlns:p14="http://schemas.microsoft.com/office/powerpoint/2010/main" val="348679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122F-6820-1140-76C5-315EB66B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Competitive Landscape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1C3A0D-C38A-E605-9DE0-F953FB5D54DD}"/>
              </a:ext>
            </a:extLst>
          </p:cNvPr>
          <p:cNvCxnSpPr/>
          <p:nvPr/>
        </p:nvCxnSpPr>
        <p:spPr>
          <a:xfrm>
            <a:off x="8369346" y="2184566"/>
            <a:ext cx="0" cy="396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1A1520-FB3F-F315-65F8-0A017B31597B}"/>
              </a:ext>
            </a:extLst>
          </p:cNvPr>
          <p:cNvCxnSpPr>
            <a:cxnSpLocks/>
          </p:cNvCxnSpPr>
          <p:nvPr/>
        </p:nvCxnSpPr>
        <p:spPr>
          <a:xfrm flipH="1">
            <a:off x="6464346" y="4089566"/>
            <a:ext cx="381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A820ED07-52F1-59EC-25DE-4E9A55361F9A}"/>
              </a:ext>
            </a:extLst>
          </p:cNvPr>
          <p:cNvSpPr txBox="1"/>
          <p:nvPr/>
        </p:nvSpPr>
        <p:spPr>
          <a:xfrm>
            <a:off x="7792648" y="1752600"/>
            <a:ext cx="1186298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Non-Traditional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1239D6F-AD22-5E8E-F347-F88333D14E8D}"/>
              </a:ext>
            </a:extLst>
          </p:cNvPr>
          <p:cNvSpPr txBox="1"/>
          <p:nvPr/>
        </p:nvSpPr>
        <p:spPr>
          <a:xfrm>
            <a:off x="7912146" y="6250967"/>
            <a:ext cx="93181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1ED5EEB-AF7D-86F5-3EDC-4FD0261DCEAB}"/>
              </a:ext>
            </a:extLst>
          </p:cNvPr>
          <p:cNvSpPr txBox="1"/>
          <p:nvPr/>
        </p:nvSpPr>
        <p:spPr>
          <a:xfrm>
            <a:off x="10390702" y="3932405"/>
            <a:ext cx="12192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 AI &amp; Autonomy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78403DB-E1A8-C836-F9B8-20C082C0FBA1}"/>
              </a:ext>
            </a:extLst>
          </p:cNvPr>
          <p:cNvSpPr txBox="1"/>
          <p:nvPr/>
        </p:nvSpPr>
        <p:spPr>
          <a:xfrm>
            <a:off x="5332412" y="3964968"/>
            <a:ext cx="1055734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AE33AA-4809-704D-DD04-6C808F03DF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814" y="2260766"/>
            <a:ext cx="788033" cy="141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183550-264F-1FEC-19DF-BA74DC5985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571" y="2489366"/>
            <a:ext cx="1493332" cy="368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68945A-8E18-7AEA-FD24-85CFFB0370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67" y="5308766"/>
            <a:ext cx="1538079" cy="233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EE9197-6D02-3D34-817C-B6BFF0A306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399" y="4293966"/>
            <a:ext cx="596266" cy="261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CE315-B159-3B37-C83C-235EA616CF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9012" y="2948363"/>
            <a:ext cx="1186297" cy="3516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1AB816-8F15-9E78-F0DC-917496B743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9" t="15129" r="6239" b="17331"/>
          <a:stretch>
            <a:fillRect/>
          </a:stretch>
        </p:blipFill>
        <p:spPr>
          <a:xfrm>
            <a:off x="8609014" y="5080166"/>
            <a:ext cx="990598" cy="2603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A5C376-3282-15FE-DA84-477705CBA9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946" y="4257002"/>
            <a:ext cx="1017013" cy="2905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58B04-3EA4-F43D-0383-527A2FED52A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012" y="3556166"/>
            <a:ext cx="897622" cy="4509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7F1769-9200-BE4E-01A5-2C3106D41F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153" y="2890281"/>
            <a:ext cx="777312" cy="589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710BC4-D427-C65F-AD20-4009830E0E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982" y="2209800"/>
            <a:ext cx="667615" cy="667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EC5C0F-3F93-7F0A-BDCB-69AFB55F15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1345" y="2800790"/>
            <a:ext cx="419401" cy="4446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2A74E1B-3612-73CB-A305-F0FFFDA9A20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5869" y="3556166"/>
            <a:ext cx="1084877" cy="3000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987625F-464B-E561-3DB1-F2759EE2D6C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428" y="5791200"/>
            <a:ext cx="1493332" cy="34766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A0DD6857-D215-C32F-F1BF-0C3F9F3A2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31" y="2209800"/>
            <a:ext cx="3812938" cy="372221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Limited competition developing Cognitive Reasoning Engines – Raptor brings a differentiator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US Government </a:t>
            </a:r>
            <a:r>
              <a:rPr lang="en-US" sz="2200" u="sng" dirty="0">
                <a:solidFill>
                  <a:schemeClr val="bg1"/>
                </a:solidFill>
              </a:rPr>
              <a:t>shifting to   Non-Traditional</a:t>
            </a:r>
            <a:r>
              <a:rPr lang="en-US" sz="2200" dirty="0">
                <a:solidFill>
                  <a:schemeClr val="bg1"/>
                </a:solidFill>
              </a:rPr>
              <a:t> developers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Raptor Competitive Advantage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Technical Differentiation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Adaptable to Threats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Team Talent and Relationships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Customer Traction 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Scalable &amp; Upgradable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4DC82-48C6-37E3-CF62-DE84E29069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1709" y="3390196"/>
            <a:ext cx="1028837" cy="2219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D1810E-0BF6-6AEF-62DB-398A1E4BBFF5}"/>
              </a:ext>
            </a:extLst>
          </p:cNvPr>
          <p:cNvSpPr/>
          <p:nvPr/>
        </p:nvSpPr>
        <p:spPr>
          <a:xfrm>
            <a:off x="8550235" y="2870228"/>
            <a:ext cx="1285892" cy="4935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6B2FA8-3D03-EA8B-F35A-54762A53F477}"/>
              </a:ext>
            </a:extLst>
          </p:cNvPr>
          <p:cNvSpPr/>
          <p:nvPr/>
        </p:nvSpPr>
        <p:spPr>
          <a:xfrm>
            <a:off x="7386222" y="4178091"/>
            <a:ext cx="1070390" cy="49964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6D05FF-E64E-EF58-1BB4-ED2F9AC5C9EA}"/>
              </a:ext>
            </a:extLst>
          </p:cNvPr>
          <p:cNvSpPr/>
          <p:nvPr/>
        </p:nvSpPr>
        <p:spPr>
          <a:xfrm>
            <a:off x="7092204" y="2063132"/>
            <a:ext cx="1070390" cy="49964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9078C3-B653-F595-95BB-53D43BE01206}"/>
              </a:ext>
            </a:extLst>
          </p:cNvPr>
          <p:cNvSpPr/>
          <p:nvPr/>
        </p:nvSpPr>
        <p:spPr>
          <a:xfrm>
            <a:off x="5802293" y="2389159"/>
            <a:ext cx="1553143" cy="514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8E53E9-CC64-F64C-7D7C-5A39A09287E7}"/>
              </a:ext>
            </a:extLst>
          </p:cNvPr>
          <p:cNvSpPr/>
          <p:nvPr/>
        </p:nvSpPr>
        <p:spPr>
          <a:xfrm>
            <a:off x="6435256" y="5211913"/>
            <a:ext cx="2086479" cy="450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866C78-6E3D-84A2-0E4B-51DE8E625F5E}"/>
              </a:ext>
            </a:extLst>
          </p:cNvPr>
          <p:cNvSpPr/>
          <p:nvPr/>
        </p:nvSpPr>
        <p:spPr>
          <a:xfrm>
            <a:off x="7542212" y="2750861"/>
            <a:ext cx="723899" cy="537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FD6B79-54C8-C4BC-2289-D04A8C49B054}"/>
              </a:ext>
            </a:extLst>
          </p:cNvPr>
          <p:cNvSpPr txBox="1"/>
          <p:nvPr/>
        </p:nvSpPr>
        <p:spPr>
          <a:xfrm>
            <a:off x="10333300" y="5997047"/>
            <a:ext cx="149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*Circled Companies are Partners of ours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561B88-AB89-B1CE-531E-BED564EC50E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105" y="1930733"/>
            <a:ext cx="1152507" cy="96486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7DEE9F7-C767-C357-2FD2-CD11644E82EC}"/>
              </a:ext>
            </a:extLst>
          </p:cNvPr>
          <p:cNvSpPr/>
          <p:nvPr/>
        </p:nvSpPr>
        <p:spPr>
          <a:xfrm>
            <a:off x="8913812" y="2293007"/>
            <a:ext cx="926152" cy="4935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1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31D6-CCDA-4DA3-25E9-6E6AA258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04800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AI, Edge Computing, and Payload Solutions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2ED4E2-EFFE-7020-0054-F1288C360118}"/>
              </a:ext>
            </a:extLst>
          </p:cNvPr>
          <p:cNvGraphicFramePr>
            <a:graphicFrameLocks/>
          </p:cNvGraphicFramePr>
          <p:nvPr/>
        </p:nvGraphicFramePr>
        <p:xfrm>
          <a:off x="971726" y="2209800"/>
          <a:ext cx="5867400" cy="400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2BB738C-768C-D279-B07E-597B402CFB50}"/>
              </a:ext>
            </a:extLst>
          </p:cNvPr>
          <p:cNvSpPr txBox="1"/>
          <p:nvPr/>
        </p:nvSpPr>
        <p:spPr>
          <a:xfrm>
            <a:off x="1810447" y="2971800"/>
            <a:ext cx="1464565" cy="1277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Revenue</a:t>
            </a:r>
          </a:p>
          <a:p>
            <a:endParaRPr lang="en-US" sz="200" u="sng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$190K</a:t>
            </a: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$3 - 6M</a:t>
            </a: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$13 - 21M</a:t>
            </a: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$32 - 50M</a:t>
            </a:r>
          </a:p>
          <a:p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6171A-D11A-C2DC-9851-55A4D489AE03}"/>
              </a:ext>
            </a:extLst>
          </p:cNvPr>
          <p:cNvSpPr txBox="1"/>
          <p:nvPr/>
        </p:nvSpPr>
        <p:spPr>
          <a:xfrm>
            <a:off x="4799012" y="4089484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$160M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E165C-94FB-1249-B69A-FEC20CFDC8F6}"/>
              </a:ext>
            </a:extLst>
          </p:cNvPr>
          <p:cNvSpPr txBox="1"/>
          <p:nvPr/>
        </p:nvSpPr>
        <p:spPr>
          <a:xfrm>
            <a:off x="3427412" y="4622884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$69M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8FDFC-7A17-7D09-0367-3106775C822C}"/>
              </a:ext>
            </a:extLst>
          </p:cNvPr>
          <p:cNvSpPr txBox="1"/>
          <p:nvPr/>
        </p:nvSpPr>
        <p:spPr>
          <a:xfrm>
            <a:off x="2132012" y="4927684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$27M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60EC82-24FD-50A7-2C0A-1C3610BFD48D}"/>
              </a:ext>
            </a:extLst>
          </p:cNvPr>
          <p:cNvSpPr txBox="1"/>
          <p:nvPr/>
        </p:nvSpPr>
        <p:spPr>
          <a:xfrm>
            <a:off x="1141412" y="4854587"/>
            <a:ext cx="880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Pursuit Pipeline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7A5DCD-0BAF-9E1E-A0C6-CCD5E038F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212" y="2667000"/>
            <a:ext cx="4495800" cy="29718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Path to $1M in Revenue &amp; 10x growth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USSF new starts for Intelligent Space Systems ($6.5M+)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Space-Based Interceptor program ($3M+)</a:t>
            </a:r>
          </a:p>
          <a:p>
            <a:r>
              <a:rPr lang="en-US" sz="1800" dirty="0">
                <a:solidFill>
                  <a:schemeClr val="bg1"/>
                </a:solidFill>
              </a:rPr>
              <a:t>Adjacent Markets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Counter – Unmanned Aerial Systems ($2M+)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Data fusion / analytics for Operations ($2M+)</a:t>
            </a:r>
          </a:p>
          <a:p>
            <a:r>
              <a:rPr lang="en-US" sz="1800" dirty="0">
                <a:solidFill>
                  <a:schemeClr val="bg1"/>
                </a:solidFill>
              </a:rPr>
              <a:t>Commercial and Strategic Partnerships  (e.g. Anduril and Apex)</a:t>
            </a:r>
          </a:p>
          <a:p>
            <a:r>
              <a:rPr lang="en-US" sz="1800" dirty="0">
                <a:solidFill>
                  <a:schemeClr val="bg1"/>
                </a:solidFill>
              </a:rPr>
              <a:t>Government R&amp;D Awards</a:t>
            </a:r>
          </a:p>
        </p:txBody>
      </p:sp>
    </p:spTree>
    <p:extLst>
      <p:ext uri="{BB962C8B-B14F-4D97-AF65-F5344CB8AC3E}">
        <p14:creationId xmlns:p14="http://schemas.microsoft.com/office/powerpoint/2010/main" val="34414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C054B68F-7F03-8A59-E13C-14C17C376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>
            <a:extLst>
              <a:ext uri="{FF2B5EF4-FFF2-40B4-BE49-F238E27FC236}">
                <a16:creationId xmlns:a16="http://schemas.microsoft.com/office/drawing/2014/main" id="{D3FE177C-74DE-42B8-A093-B2B7F0CABA2F}"/>
              </a:ext>
            </a:extLst>
          </p:cNvPr>
          <p:cNvSpPr txBox="1"/>
          <p:nvPr/>
        </p:nvSpPr>
        <p:spPr>
          <a:xfrm>
            <a:off x="6353964" y="1655713"/>
            <a:ext cx="5303048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479F5B-DF0A-1EE3-7172-8CABD89DB392}"/>
              </a:ext>
            </a:extLst>
          </p:cNvPr>
          <p:cNvSpPr txBox="1">
            <a:spLocks/>
          </p:cNvSpPr>
          <p:nvPr/>
        </p:nvSpPr>
        <p:spPr>
          <a:xfrm>
            <a:off x="684212" y="228600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002060"/>
                </a:solidFill>
                <a:latin typeface="BlairMdITC TT" panose="00000500000000000000" pitchFamily="2" charset="0"/>
                <a:ea typeface="+mj-ea"/>
                <a:cs typeface="Calibri 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RDX Leadership</a:t>
            </a:r>
          </a:p>
          <a:p>
            <a:r>
              <a:rPr lang="en-US" sz="2000" dirty="0">
                <a:solidFill>
                  <a:schemeClr val="bg1"/>
                </a:solidFill>
              </a:rPr>
              <a:t>Right Team to Develop &amp; Grow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F5483-4470-1E19-289F-0999D376A6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6724" y="1968730"/>
            <a:ext cx="1048563" cy="1164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0478EC-E1F3-5F3B-4545-ED5938CED183}"/>
              </a:ext>
            </a:extLst>
          </p:cNvPr>
          <p:cNvSpPr txBox="1"/>
          <p:nvPr/>
        </p:nvSpPr>
        <p:spPr>
          <a:xfrm>
            <a:off x="6171405" y="3264130"/>
            <a:ext cx="1714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Del Christman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VP, AI &amp; Autonomy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C899F-19B3-D6C9-84FD-69B25776D1AC}"/>
              </a:ext>
            </a:extLst>
          </p:cNvPr>
          <p:cNvSpPr txBox="1"/>
          <p:nvPr/>
        </p:nvSpPr>
        <p:spPr>
          <a:xfrm>
            <a:off x="694094" y="3214243"/>
            <a:ext cx="1524000" cy="4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Joel Nelson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President &amp; CEO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3C8283E-BC58-9629-0FD2-72388E6C15E2}"/>
              </a:ext>
            </a:extLst>
          </p:cNvPr>
          <p:cNvSpPr txBox="1"/>
          <p:nvPr/>
        </p:nvSpPr>
        <p:spPr>
          <a:xfrm>
            <a:off x="1776262" y="1839549"/>
            <a:ext cx="3625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3" indent="-1143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25-years building Payloads &amp; Satellites</a:t>
            </a:r>
          </a:p>
          <a:p>
            <a:pPr marL="461963" lvl="3" indent="-1143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Strategy &amp; Business Development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69DA726-5048-FB43-7FFA-96464B0BCF02}"/>
              </a:ext>
            </a:extLst>
          </p:cNvPr>
          <p:cNvSpPr txBox="1"/>
          <p:nvPr/>
        </p:nvSpPr>
        <p:spPr>
          <a:xfrm>
            <a:off x="7679810" y="1844078"/>
            <a:ext cx="3517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313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40-years Aerospace and Artificial intelligence</a:t>
            </a:r>
          </a:p>
          <a:p>
            <a:pPr marL="341313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Cognitive &amp; Neural Systems (since 1990s)</a:t>
            </a:r>
          </a:p>
        </p:txBody>
      </p:sp>
      <p:pic>
        <p:nvPicPr>
          <p:cNvPr id="115" name="Picture 114" descr="DIU Logo">
            <a:extLst>
              <a:ext uri="{FF2B5EF4-FFF2-40B4-BE49-F238E27FC236}">
                <a16:creationId xmlns:a16="http://schemas.microsoft.com/office/drawing/2014/main" id="{3E691CA2-6BC1-EC3D-A7BB-F718D316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4487" y="3651601"/>
            <a:ext cx="2073208" cy="3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218918-05E2-9340-E7DF-1B761D2F9C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491" y="2883130"/>
            <a:ext cx="626321" cy="6137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7AE369-3EB3-6474-85D1-723D5D7833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2" y="2353303"/>
            <a:ext cx="706377" cy="7063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DABA31-D897-58ED-297C-CFA33A5A61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40" y="2349731"/>
            <a:ext cx="699064" cy="6990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CB3D40-7B28-B2CB-3969-DF043A1B2B2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022" y="2908299"/>
            <a:ext cx="874790" cy="7316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0F7072-BFDB-7382-498B-AA855E436FB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487" y="3491437"/>
            <a:ext cx="784348" cy="426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85303-8F9C-E548-7E6B-4CD63F42B8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694" y="1968730"/>
            <a:ext cx="1073649" cy="1146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13DBB-70FE-E581-404E-0F457AE57D0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487" y="2425930"/>
            <a:ext cx="783368" cy="783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C1C088-40DC-C3BF-5BBE-3FE7D5B2252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461" y="2502130"/>
            <a:ext cx="717153" cy="68846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3EA4E1A-0907-0DDE-7CE5-59BA6D2F4075}"/>
              </a:ext>
            </a:extLst>
          </p:cNvPr>
          <p:cNvSpPr txBox="1"/>
          <p:nvPr/>
        </p:nvSpPr>
        <p:spPr>
          <a:xfrm>
            <a:off x="2165715" y="5284120"/>
            <a:ext cx="132065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Advisory Board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Montserrat" panose="00000500000000000000" pitchFamily="2" charset="0"/>
              </a:rPr>
              <a:t>(being finalized)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F072870-4A5B-53B0-6041-16E3B79774CC}"/>
              </a:ext>
            </a:extLst>
          </p:cNvPr>
          <p:cNvCxnSpPr>
            <a:cxnSpLocks/>
          </p:cNvCxnSpPr>
          <p:nvPr/>
        </p:nvCxnSpPr>
        <p:spPr>
          <a:xfrm>
            <a:off x="836612" y="4495800"/>
            <a:ext cx="103163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B10B0DD-9E82-07A0-B473-C66C0E8B118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791" y="5017488"/>
            <a:ext cx="1295174" cy="129517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17A8B069-5495-1900-63AF-DA1956631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37717" y="3242203"/>
            <a:ext cx="1766095" cy="1177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50CA7AC-DE2A-ADF0-4175-9E57464A03C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01" y="3492730"/>
            <a:ext cx="494111" cy="49411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35CA161-DCC7-5BCA-346C-51D0C7F600B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012" y="2835756"/>
            <a:ext cx="809374" cy="8093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960FDA-8888-5565-66C4-BD065C4A97C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113" y="4987176"/>
            <a:ext cx="1130899" cy="141362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EA80199-4B95-C95D-74CE-23236F780D8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9547" y="4954306"/>
            <a:ext cx="1134618" cy="1359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72E49-69CB-0E2F-A477-D9859141AF6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012" y="2784680"/>
            <a:ext cx="717154" cy="7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4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40E4D-52E4-73A3-10BD-2C24DF535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66E-A6E6-2651-63D2-A860A55E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65126"/>
            <a:ext cx="1051286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ShadowSentinel</a:t>
            </a:r>
            <a:r>
              <a:rPr lang="en-US" sz="2800" b="1" dirty="0">
                <a:solidFill>
                  <a:schemeClr val="bg1"/>
                </a:solidFill>
                <a:effectLst/>
                <a:ea typeface="Cambria" panose="02040503050406030204" pitchFamily="18" charset="0"/>
              </a:rPr>
              <a:t>™</a:t>
            </a:r>
            <a:r>
              <a:rPr lang="en-US" sz="2800" dirty="0">
                <a:solidFill>
                  <a:schemeClr val="bg1"/>
                </a:solidFill>
              </a:rPr>
              <a:t> Pathfinder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Orbital 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E15CE-257F-7F66-6FF0-EB23F93022B2}"/>
              </a:ext>
            </a:extLst>
          </p:cNvPr>
          <p:cNvSpPr txBox="1"/>
          <p:nvPr/>
        </p:nvSpPr>
        <p:spPr>
          <a:xfrm>
            <a:off x="756087" y="2303991"/>
            <a:ext cx="3509525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Motion Video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Event-based Imaging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100-1000x less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DBA66-59DE-55D2-FAA4-FDDA0038FC5E}"/>
              </a:ext>
            </a:extLst>
          </p:cNvPr>
          <p:cNvSpPr txBox="1"/>
          <p:nvPr/>
        </p:nvSpPr>
        <p:spPr>
          <a:xfrm>
            <a:off x="756087" y="4953000"/>
            <a:ext cx="3480823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SpaceGuardian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Algorithm suite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Deployed on-orbit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Real-time knowledge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4181B3-5029-8881-598F-4C5BE2A401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486" y="5103555"/>
            <a:ext cx="928099" cy="73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957D4-4BB5-63B9-B3D8-1D2FF589AD2C}"/>
              </a:ext>
            </a:extLst>
          </p:cNvPr>
          <p:cNvSpPr txBox="1"/>
          <p:nvPr/>
        </p:nvSpPr>
        <p:spPr>
          <a:xfrm>
            <a:off x="751687" y="3629554"/>
            <a:ext cx="3509525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Computing GPU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Commercially deployable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NVIDIA® Jetson AGX Orin™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Processing in seconds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09D3D2-9F4E-3DA5-76FB-68425C164F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21900" y="3644759"/>
            <a:ext cx="847772" cy="95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F631C2-5DD9-49B6-3C5B-5B39E18D90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8848" y="3171860"/>
            <a:ext cx="1034564" cy="16497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D3935F-A87C-0D31-4A09-B16B608CA2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0687" y="2438400"/>
            <a:ext cx="755954" cy="733460"/>
          </a:xfrm>
          <a:prstGeom prst="rect">
            <a:avLst/>
          </a:prstGeom>
        </p:spPr>
      </p:pic>
      <p:pic>
        <p:nvPicPr>
          <p:cNvPr id="5" name="er_283_render_1748033691790996_1748033838227130_1">
            <a:hlinkClick r:id="" action="ppaction://media"/>
            <a:extLst>
              <a:ext uri="{FF2B5EF4-FFF2-40B4-BE49-F238E27FC236}">
                <a16:creationId xmlns:a16="http://schemas.microsoft.com/office/drawing/2014/main" id="{13C54BC3-A52F-47D4-2D36-691892463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7403" y="2438400"/>
            <a:ext cx="5625809" cy="3164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13E533-CD16-251F-C666-E882F3DF28D6}"/>
              </a:ext>
            </a:extLst>
          </p:cNvPr>
          <p:cNvSpPr txBox="1"/>
          <p:nvPr/>
        </p:nvSpPr>
        <p:spPr>
          <a:xfrm>
            <a:off x="6727118" y="583857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Data collected from ISS 5/23/25</a:t>
            </a:r>
          </a:p>
          <a:p>
            <a:pPr algn="ctr"/>
            <a:r>
              <a:rPr lang="en-US" sz="1600" b="1" dirty="0" err="1">
                <a:solidFill>
                  <a:prstClr val="white"/>
                </a:solidFill>
                <a:latin typeface="Calibri" panose="020F0502020204030204"/>
              </a:rPr>
              <a:t>ShadowSentinel</a:t>
            </a: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 will Upgrade</a:t>
            </a:r>
          </a:p>
        </p:txBody>
      </p:sp>
    </p:spTree>
    <p:extLst>
      <p:ext uri="{BB962C8B-B14F-4D97-AF65-F5344CB8AC3E}">
        <p14:creationId xmlns:p14="http://schemas.microsoft.com/office/powerpoint/2010/main" val="4480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A0EE5-F877-CA1F-23A9-A1EEF6BA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9EB9D18-A461-02A9-306C-A378FE1D3C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CC2C3-73C2-DB4D-726A-C233A505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6" y="302081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Seed Raise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Use of Capital and Path to MVP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0515E9-03A3-90BA-F3F7-507F503FDD70}"/>
              </a:ext>
            </a:extLst>
          </p:cNvPr>
          <p:cNvCxnSpPr>
            <a:cxnSpLocks/>
          </p:cNvCxnSpPr>
          <p:nvPr/>
        </p:nvCxnSpPr>
        <p:spPr>
          <a:xfrm>
            <a:off x="4289806" y="3038973"/>
            <a:ext cx="7324760" cy="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F1031D-2CD3-A16C-B611-F7AA34842C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197" y="2624204"/>
            <a:ext cx="1311684" cy="874455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6D2B4D02-0654-E246-67AE-D1407A4716F4}"/>
              </a:ext>
            </a:extLst>
          </p:cNvPr>
          <p:cNvSpPr txBox="1"/>
          <p:nvPr/>
        </p:nvSpPr>
        <p:spPr>
          <a:xfrm>
            <a:off x="4508319" y="3165310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Dec 25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E437B3-2279-F9FB-482B-A66ADB7588A7}"/>
              </a:ext>
            </a:extLst>
          </p:cNvPr>
          <p:cNvCxnSpPr/>
          <p:nvPr/>
        </p:nvCxnSpPr>
        <p:spPr>
          <a:xfrm flipV="1">
            <a:off x="4957090" y="2896352"/>
            <a:ext cx="0" cy="262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>
            <a:extLst>
              <a:ext uri="{FF2B5EF4-FFF2-40B4-BE49-F238E27FC236}">
                <a16:creationId xmlns:a16="http://schemas.microsoft.com/office/drawing/2014/main" id="{4AD2F2F0-D583-DB06-FBFC-8228B3787C66}"/>
              </a:ext>
            </a:extLst>
          </p:cNvPr>
          <p:cNvSpPr txBox="1"/>
          <p:nvPr/>
        </p:nvSpPr>
        <p:spPr>
          <a:xfrm>
            <a:off x="8222791" y="3181369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Fall 26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333C5D4-0C04-CF9F-F262-2DFC594DC873}"/>
              </a:ext>
            </a:extLst>
          </p:cNvPr>
          <p:cNvCxnSpPr/>
          <p:nvPr/>
        </p:nvCxnSpPr>
        <p:spPr>
          <a:xfrm flipV="1">
            <a:off x="8679991" y="2912411"/>
            <a:ext cx="0" cy="262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">
            <a:extLst>
              <a:ext uri="{FF2B5EF4-FFF2-40B4-BE49-F238E27FC236}">
                <a16:creationId xmlns:a16="http://schemas.microsoft.com/office/drawing/2014/main" id="{B8BB79AA-C23B-02F7-AF4C-1C8B5BBDBC39}"/>
              </a:ext>
            </a:extLst>
          </p:cNvPr>
          <p:cNvSpPr txBox="1"/>
          <p:nvPr/>
        </p:nvSpPr>
        <p:spPr>
          <a:xfrm>
            <a:off x="6719652" y="3160180"/>
            <a:ext cx="89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</a:rPr>
              <a:t>Summer 26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B2B9492-9AB3-C8B3-06E3-AE38694054CA}"/>
              </a:ext>
            </a:extLst>
          </p:cNvPr>
          <p:cNvCxnSpPr/>
          <p:nvPr/>
        </p:nvCxnSpPr>
        <p:spPr>
          <a:xfrm flipV="1">
            <a:off x="7161212" y="2883350"/>
            <a:ext cx="0" cy="262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">
            <a:extLst>
              <a:ext uri="{FF2B5EF4-FFF2-40B4-BE49-F238E27FC236}">
                <a16:creationId xmlns:a16="http://schemas.microsoft.com/office/drawing/2014/main" id="{2AB67F03-D15E-73DF-20A7-BB67E86B21F8}"/>
              </a:ext>
            </a:extLst>
          </p:cNvPr>
          <p:cNvSpPr txBox="1"/>
          <p:nvPr/>
        </p:nvSpPr>
        <p:spPr>
          <a:xfrm>
            <a:off x="4590412" y="4529568"/>
            <a:ext cx="22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ShadowSentinel</a:t>
            </a:r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</a:rPr>
              <a:t>™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Payload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(Jan + 10 months)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514243-7F31-5453-49F9-A83C52114C21}"/>
              </a:ext>
            </a:extLst>
          </p:cNvPr>
          <p:cNvSpPr txBox="1"/>
          <p:nvPr/>
        </p:nvSpPr>
        <p:spPr>
          <a:xfrm>
            <a:off x="533415" y="1908750"/>
            <a:ext cx="344605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Raise Allows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>
              <a:solidFill>
                <a:schemeClr val="bg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SpaceGuardian</a:t>
            </a:r>
            <a:r>
              <a:rPr lang="en-US" sz="1600" b="1" dirty="0">
                <a:solidFill>
                  <a:schemeClr val="bg1"/>
                </a:solidFill>
                <a:ea typeface="Cambria" panose="02040503050406030204" pitchFamily="18" charset="0"/>
              </a:rPr>
              <a:t>™</a:t>
            </a:r>
            <a:r>
              <a:rPr lang="en-US" sz="1600" dirty="0">
                <a:solidFill>
                  <a:schemeClr val="bg1"/>
                </a:solidFill>
                <a:ea typeface="Cambria" panose="02040503050406030204" pitchFamily="18" charset="0"/>
              </a:rPr>
              <a:t> Algorithms ($350k)</a:t>
            </a: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Onboard AI Developer</a:t>
            </a: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Develop &amp; Test Algorthims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ShadowSentinel</a:t>
            </a:r>
            <a:r>
              <a:rPr lang="en-US" sz="1600" b="1" dirty="0">
                <a:solidFill>
                  <a:schemeClr val="bg1"/>
                </a:solidFill>
                <a:ea typeface="Cambria" panose="02040503050406030204" pitchFamily="18" charset="0"/>
              </a:rPr>
              <a:t>™ </a:t>
            </a:r>
            <a:r>
              <a:rPr lang="en-US" sz="1600" dirty="0">
                <a:solidFill>
                  <a:schemeClr val="bg1"/>
                </a:solidFill>
                <a:ea typeface="Cambria" panose="02040503050406030204" pitchFamily="18" charset="0"/>
              </a:rPr>
              <a:t>Payload ($500k)</a:t>
            </a:r>
            <a:endParaRPr lang="en-US" sz="1600" dirty="0">
              <a:solidFill>
                <a:schemeClr val="bg1"/>
              </a:solidFill>
            </a:endParaRP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Onboard Payload Engineer</a:t>
            </a: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Payload Development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Go-to-Market Activities ($150k)</a:t>
            </a: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Marketing / Advisors</a:t>
            </a:r>
          </a:p>
          <a:p>
            <a:pPr marL="574675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Develop Opportunities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9AE213-AC55-39C5-5068-6A0527760868}"/>
              </a:ext>
            </a:extLst>
          </p:cNvPr>
          <p:cNvSpPr/>
          <p:nvPr/>
        </p:nvSpPr>
        <p:spPr>
          <a:xfrm>
            <a:off x="4113212" y="2362200"/>
            <a:ext cx="7590585" cy="3657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18DC099-37A4-A641-5DB6-589C68AC4457}"/>
              </a:ext>
            </a:extLst>
          </p:cNvPr>
          <p:cNvSpPr txBox="1"/>
          <p:nvPr/>
        </p:nvSpPr>
        <p:spPr>
          <a:xfrm>
            <a:off x="9816549" y="3744151"/>
            <a:ext cx="158098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solidFill>
                  <a:schemeClr val="bg1"/>
                </a:solidFill>
              </a:rPr>
              <a:t>ShadowSentinel</a:t>
            </a:r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Pathfinder MVP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36B8C14-C679-8E98-1678-CABE47DF95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583" y="3613556"/>
            <a:ext cx="693423" cy="425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8" name="TextBox 1">
            <a:extLst>
              <a:ext uri="{FF2B5EF4-FFF2-40B4-BE49-F238E27FC236}">
                <a16:creationId xmlns:a16="http://schemas.microsoft.com/office/drawing/2014/main" id="{AE503EC0-769E-D1A3-71E4-ED85B7254CA5}"/>
              </a:ext>
            </a:extLst>
          </p:cNvPr>
          <p:cNvSpPr txBox="1"/>
          <p:nvPr/>
        </p:nvSpPr>
        <p:spPr>
          <a:xfrm>
            <a:off x="4113212" y="3544669"/>
            <a:ext cx="181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SpaceGuardian</a:t>
            </a:r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</a:rPr>
              <a:t>™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Algorithms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(Dec + 8 months)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9" name="TextBox 1">
            <a:extLst>
              <a:ext uri="{FF2B5EF4-FFF2-40B4-BE49-F238E27FC236}">
                <a16:creationId xmlns:a16="http://schemas.microsoft.com/office/drawing/2014/main" id="{B92B8E40-128C-96D7-282C-C0B6A08FB0C0}"/>
              </a:ext>
            </a:extLst>
          </p:cNvPr>
          <p:cNvSpPr txBox="1"/>
          <p:nvPr/>
        </p:nvSpPr>
        <p:spPr>
          <a:xfrm>
            <a:off x="6932612" y="3653135"/>
            <a:ext cx="271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Objective 1: </a:t>
            </a:r>
            <a:r>
              <a:rPr lang="en-US" sz="1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Simulation-Based Training </a:t>
            </a:r>
            <a:r>
              <a:rPr lang="en-US" sz="1200" b="1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Objective 2: </a:t>
            </a:r>
            <a:r>
              <a:rPr lang="en-US" sz="1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Algorithm Optimization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B900FD14-111F-9671-1F7B-6B4ED0F2B7B9}"/>
              </a:ext>
            </a:extLst>
          </p:cNvPr>
          <p:cNvSpPr txBox="1"/>
          <p:nvPr/>
        </p:nvSpPr>
        <p:spPr>
          <a:xfrm>
            <a:off x="7755857" y="4551484"/>
            <a:ext cx="3725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Objective 3: Integrate</a:t>
            </a:r>
            <a:r>
              <a:rPr lang="en-US" sz="1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ayload </a:t>
            </a: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958765F4-2F99-771B-9A78-14BF60DD2F0A}"/>
              </a:ext>
            </a:extLst>
          </p:cNvPr>
          <p:cNvSpPr txBox="1"/>
          <p:nvPr/>
        </p:nvSpPr>
        <p:spPr>
          <a:xfrm>
            <a:off x="8567699" y="5329535"/>
            <a:ext cx="293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Radiation Harden </a:t>
            </a:r>
            <a:r>
              <a:rPr lang="en-US" sz="1200" b="1" dirty="0" err="1">
                <a:solidFill>
                  <a:schemeClr val="bg1"/>
                </a:solidFill>
              </a:rPr>
              <a:t>ShadowSentinel</a:t>
            </a:r>
            <a:r>
              <a:rPr lang="en-US" sz="1200" b="1" dirty="0">
                <a:solidFill>
                  <a:schemeClr val="bg1"/>
                </a:solidFill>
                <a:effectLst/>
                <a:ea typeface="Cambria" panose="02040503050406030204" pitchFamily="18" charset="0"/>
              </a:rPr>
              <a:t>™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DC340E6F-C8FD-EE47-2B85-6F5372AA89B6}"/>
              </a:ext>
            </a:extLst>
          </p:cNvPr>
          <p:cNvSpPr txBox="1"/>
          <p:nvPr/>
        </p:nvSpPr>
        <p:spPr>
          <a:xfrm>
            <a:off x="5425795" y="5247803"/>
            <a:ext cx="226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USSF/</a:t>
            </a:r>
            <a:r>
              <a:rPr lang="en-US" sz="1200" b="1" dirty="0" err="1">
                <a:solidFill>
                  <a:schemeClr val="bg1"/>
                </a:solidFill>
              </a:rPr>
              <a:t>SpRCO</a:t>
            </a:r>
            <a:r>
              <a:rPr lang="en-US" sz="1200" b="1" dirty="0">
                <a:solidFill>
                  <a:schemeClr val="bg1"/>
                </a:solidFill>
              </a:rPr>
              <a:t> Payload</a:t>
            </a:r>
            <a:r>
              <a:rPr lang="en-US" sz="1200" dirty="0">
                <a:solidFill>
                  <a:schemeClr val="bg1"/>
                </a:solidFill>
              </a:rPr>
              <a:t> for On-Orbit Threat Detection (GEO)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2026-2027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1B43AB2-794E-997B-03BE-7A077D78A6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8812" y="4317241"/>
            <a:ext cx="494251" cy="788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705B2-0A93-FE15-52CA-A536588AFE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582" y="5190898"/>
            <a:ext cx="588244" cy="5882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ED614-CDC8-CCBD-4209-B341522F1D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763" y="0"/>
            <a:ext cx="2906649" cy="12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8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578F-A147-2287-9AD7-E0F2BA0C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506914-ABF8-D052-7189-B709CB1AC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FE84E-DF88-96BF-2B56-91937BBEB1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575" y="1143000"/>
            <a:ext cx="3509549" cy="2345065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C2660C8-E21F-AC07-5461-B53CF4683F65}"/>
              </a:ext>
            </a:extLst>
          </p:cNvPr>
          <p:cNvSpPr txBox="1">
            <a:spLocks/>
          </p:cNvSpPr>
          <p:nvPr/>
        </p:nvSpPr>
        <p:spPr>
          <a:xfrm>
            <a:off x="3275013" y="5181600"/>
            <a:ext cx="552667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Joel Nelson</a:t>
            </a:r>
          </a:p>
          <a:p>
            <a:r>
              <a:rPr lang="en-US" sz="1400" b="1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www.raptordynamix.us</a:t>
            </a:r>
          </a:p>
          <a:p>
            <a:r>
              <a:rPr lang="en-US" sz="1400" b="1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Joel.nelson@raptordynamix.us</a:t>
            </a:r>
          </a:p>
          <a:p>
            <a:r>
              <a:rPr lang="en-US" sz="1400" b="1" dirty="0">
                <a:solidFill>
                  <a:schemeClr val="bg1"/>
                </a:solidFill>
                <a:latin typeface="BlairMdITC TT" panose="00000500000000000000" pitchFamily="2" charset="0"/>
                <a:ea typeface="+mj-ea"/>
                <a:cs typeface="Calibri Light"/>
              </a:rPr>
              <a:t>719-429-7463</a:t>
            </a:r>
          </a:p>
        </p:txBody>
      </p:sp>
    </p:spTree>
    <p:extLst>
      <p:ext uri="{BB962C8B-B14F-4D97-AF65-F5344CB8AC3E}">
        <p14:creationId xmlns:p14="http://schemas.microsoft.com/office/powerpoint/2010/main" val="380634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764B7A-475A-B52E-98C1-CABF08C4F9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44FCC-FC42-0170-68E2-B02A9695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83344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Business Model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AI, Edge Computing, and Payload Solutions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CB3A-5098-5196-123C-395EE8C7C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565" y="2362200"/>
            <a:ext cx="6210447" cy="4191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License Model for AI Algorithms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</a:rPr>
              <a:t>SpaceGuardian</a:t>
            </a:r>
            <a:r>
              <a:rPr lang="en-US" sz="1600" b="1" baseline="30000" dirty="0">
                <a:solidFill>
                  <a:schemeClr val="bg1"/>
                </a:solidFill>
              </a:rPr>
              <a:t>TM </a:t>
            </a:r>
            <a:r>
              <a:rPr lang="en-US" sz="1600" dirty="0">
                <a:solidFill>
                  <a:schemeClr val="bg1"/>
                </a:solidFill>
              </a:rPr>
              <a:t>will generate revenue through subscription services (as developed or annual pricing), licensing, and/or data services for space threat alerts.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Recurring -- $25M/yr by 2029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Maintenance (Mx) and Update Subscription to Models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Software can learn and be updated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Recurring -- $10M/yr by 2029</a:t>
            </a:r>
          </a:p>
          <a:p>
            <a:r>
              <a:rPr lang="en-US" sz="2000" dirty="0">
                <a:solidFill>
                  <a:schemeClr val="bg1"/>
                </a:solidFill>
              </a:rPr>
              <a:t>Sales for Threat Detection and Autonomy Payloads</a:t>
            </a:r>
          </a:p>
          <a:p>
            <a:pPr lvl="1"/>
            <a:r>
              <a:rPr lang="en-US" sz="1600" b="1" dirty="0" err="1">
                <a:solidFill>
                  <a:schemeClr val="bg1"/>
                </a:solidFill>
              </a:rPr>
              <a:t>ShadowSentinel</a:t>
            </a:r>
            <a:r>
              <a:rPr lang="en-US" sz="1600" b="1" baseline="30000" dirty="0" err="1">
                <a:solidFill>
                  <a:schemeClr val="bg1"/>
                </a:solidFill>
              </a:rPr>
              <a:t>TM</a:t>
            </a:r>
            <a:r>
              <a:rPr lang="en-US" sz="1600" dirty="0">
                <a:solidFill>
                  <a:schemeClr val="bg1"/>
                </a:solidFill>
              </a:rPr>
              <a:t> – Cognitive Autonomy Engine and Edge Computing payload for any spacecraft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Payload Development -- $50M/yr by 2029</a:t>
            </a:r>
          </a:p>
          <a:p>
            <a:r>
              <a:rPr lang="en-US" sz="2000" dirty="0">
                <a:solidFill>
                  <a:schemeClr val="bg1"/>
                </a:solidFill>
              </a:rPr>
              <a:t>Operations &amp; Predictive Analytic Services </a:t>
            </a:r>
            <a:r>
              <a:rPr lang="en-US" sz="1600" dirty="0">
                <a:solidFill>
                  <a:schemeClr val="bg1"/>
                </a:solidFill>
              </a:rPr>
              <a:t>($25M/yr)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739A3F-6AA5-EC19-BE60-D8A04E95759F}"/>
              </a:ext>
            </a:extLst>
          </p:cNvPr>
          <p:cNvSpPr txBox="1">
            <a:spLocks/>
          </p:cNvSpPr>
          <p:nvPr/>
        </p:nvSpPr>
        <p:spPr>
          <a:xfrm>
            <a:off x="711054" y="3685333"/>
            <a:ext cx="6547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5EC74-DD22-BA66-DF92-B9A236B76A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066" y="87302"/>
            <a:ext cx="2704759" cy="1124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8B376-F35C-07E5-3BFE-EBBF55DF99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2212" y="3099425"/>
            <a:ext cx="1066800" cy="1701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CDF01-3B30-7DCA-D634-08EC77509B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572" y="2562187"/>
            <a:ext cx="1847225" cy="1132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33997-A66A-DC0D-3C82-4B9AAE80BD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2341" y="4242425"/>
            <a:ext cx="2443440" cy="170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3F307-EE54-8A99-8B12-FB4276C96ED3}"/>
              </a:ext>
            </a:extLst>
          </p:cNvPr>
          <p:cNvSpPr txBox="1"/>
          <p:nvPr/>
        </p:nvSpPr>
        <p:spPr>
          <a:xfrm>
            <a:off x="469435" y="1798261"/>
            <a:ext cx="8153400" cy="399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schemeClr val="bg1"/>
                </a:solidFill>
              </a:rPr>
              <a:t>Four distinct revenue streams will allow for us to succeed in market capture</a:t>
            </a:r>
          </a:p>
        </p:txBody>
      </p:sp>
    </p:spTree>
    <p:extLst>
      <p:ext uri="{BB962C8B-B14F-4D97-AF65-F5344CB8AC3E}">
        <p14:creationId xmlns:p14="http://schemas.microsoft.com/office/powerpoint/2010/main" val="247120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7211-220D-85A5-660E-CA5521B7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98437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RaptorEye</a:t>
            </a:r>
            <a:r>
              <a:rPr lang="en-US" sz="2800" baseline="30000" dirty="0">
                <a:solidFill>
                  <a:schemeClr val="bg1"/>
                </a:solidFill>
              </a:rPr>
              <a:t>TM </a:t>
            </a:r>
            <a:br>
              <a:rPr lang="en-US" sz="2800" baseline="30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Counter–Unmanned Aerial Systems (C-UAS)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537E2-4ACD-CF33-C984-030842288FAD}"/>
              </a:ext>
            </a:extLst>
          </p:cNvPr>
          <p:cNvSpPr txBox="1"/>
          <p:nvPr/>
        </p:nvSpPr>
        <p:spPr>
          <a:xfrm>
            <a:off x="912812" y="3472802"/>
            <a:ext cx="1805981" cy="246221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Avoid Operational Surprise  from UAS Swarms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Identify Threats Early in Cluttered Environments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Cognitive Artificial intelligence for responsible autonomy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9BB9E-F684-8B13-F05F-C97619CDD708}"/>
              </a:ext>
            </a:extLst>
          </p:cNvPr>
          <p:cNvSpPr txBox="1"/>
          <p:nvPr/>
        </p:nvSpPr>
        <p:spPr>
          <a:xfrm>
            <a:off x="332523" y="2772202"/>
            <a:ext cx="307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Operations Gaps</a:t>
            </a:r>
          </a:p>
        </p:txBody>
      </p:sp>
      <p:pic>
        <p:nvPicPr>
          <p:cNvPr id="15" name="Picture 14" descr="A close-up of a device&#10;&#10;AI-generated content may be incorrect.">
            <a:extLst>
              <a:ext uri="{FF2B5EF4-FFF2-40B4-BE49-F238E27FC236}">
                <a16:creationId xmlns:a16="http://schemas.microsoft.com/office/drawing/2014/main" id="{1889CD95-0EE3-6B86-7C39-BE1F288CF8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951" y="3430333"/>
            <a:ext cx="2969618" cy="2504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F1ABE27-3457-4BC7-7D79-38CE7A08E744}"/>
              </a:ext>
            </a:extLst>
          </p:cNvPr>
          <p:cNvSpPr txBox="1"/>
          <p:nvPr/>
        </p:nvSpPr>
        <p:spPr>
          <a:xfrm>
            <a:off x="1065212" y="1809472"/>
            <a:ext cx="975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C-UAS detection system (TRL7) acoustically detects UAS threats which provides a scalable, low-cost counter-UAS detection layer for defense and critical infrastructure</a:t>
            </a:r>
          </a:p>
        </p:txBody>
      </p:sp>
      <p:pic>
        <p:nvPicPr>
          <p:cNvPr id="5" name="Picture 4" descr="A satellite image of a drone&#10;&#10;AI-generated content may be incorrect.">
            <a:extLst>
              <a:ext uri="{FF2B5EF4-FFF2-40B4-BE49-F238E27FC236}">
                <a16:creationId xmlns:a16="http://schemas.microsoft.com/office/drawing/2014/main" id="{C70F89FB-401D-46E4-0A1B-D5D8757410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412" y="3429000"/>
            <a:ext cx="4513819" cy="2570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F1AB3-DBE4-5224-A25F-F4D57C388042}"/>
              </a:ext>
            </a:extLst>
          </p:cNvPr>
          <p:cNvSpPr txBox="1"/>
          <p:nvPr/>
        </p:nvSpPr>
        <p:spPr>
          <a:xfrm>
            <a:off x="4109683" y="2762250"/>
            <a:ext cx="307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/>
                </a:solidFill>
              </a:rPr>
              <a:t>RaptorEye</a:t>
            </a:r>
            <a:r>
              <a:rPr lang="en-US" b="1" u="sng" dirty="0">
                <a:solidFill>
                  <a:schemeClr val="bg1"/>
                </a:solidFill>
              </a:rPr>
              <a:t> in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CA884-1B00-A68B-6CA2-AA38E231A871}"/>
              </a:ext>
            </a:extLst>
          </p:cNvPr>
          <p:cNvSpPr txBox="1"/>
          <p:nvPr/>
        </p:nvSpPr>
        <p:spPr>
          <a:xfrm>
            <a:off x="8380412" y="2767073"/>
            <a:ext cx="3072081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RaptorEye</a:t>
            </a:r>
            <a:r>
              <a:rPr lang="en-US" u="sng" baseline="30000" dirty="0">
                <a:solidFill>
                  <a:schemeClr val="bg1"/>
                </a:solidFill>
              </a:rPr>
              <a:t>TM</a:t>
            </a:r>
            <a:r>
              <a:rPr lang="en-US" b="1" u="sng" dirty="0">
                <a:solidFill>
                  <a:schemeClr val="bg1"/>
                </a:solidFill>
              </a:rPr>
              <a:t> Prototype</a:t>
            </a:r>
          </a:p>
        </p:txBody>
      </p:sp>
    </p:spTree>
    <p:extLst>
      <p:ext uri="{BB962C8B-B14F-4D97-AF65-F5344CB8AC3E}">
        <p14:creationId xmlns:p14="http://schemas.microsoft.com/office/powerpoint/2010/main" val="367261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57C36-B80E-8E62-DF09-D9E48202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C765-12F2-7084-0CCF-05F60A8C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98437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FusionEdge</a:t>
            </a:r>
            <a:r>
              <a:rPr lang="en-US" sz="2800" baseline="30000" dirty="0" err="1">
                <a:solidFill>
                  <a:schemeClr val="bg1"/>
                </a:solidFill>
              </a:rPr>
              <a:t>TM</a:t>
            </a:r>
            <a:r>
              <a:rPr lang="en-US" sz="2800" baseline="30000" dirty="0">
                <a:solidFill>
                  <a:schemeClr val="bg1"/>
                </a:solidFill>
              </a:rPr>
              <a:t> </a:t>
            </a:r>
            <a:br>
              <a:rPr lang="en-US" sz="2800" baseline="30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Data Fusion, Threat Detection, and Decision-Making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0220DA-FEA5-02B1-37CE-13A9E0F41482}"/>
              </a:ext>
            </a:extLst>
          </p:cNvPr>
          <p:cNvSpPr txBox="1"/>
          <p:nvPr/>
        </p:nvSpPr>
        <p:spPr>
          <a:xfrm>
            <a:off x="931863" y="2362200"/>
            <a:ext cx="55626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Proliferated Warfighter Space Architecture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Real-time ingestion and fusion of data from PWSA space systems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Deploying AI/ML-driven analytics for anomaly detection, threat identification, and predictive situational awareness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Enabling real-time tasking, automated decision-making, and timely kill chain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802D57-8BBA-11C1-1E5C-22EE6DA432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2" y="2181077"/>
            <a:ext cx="2442327" cy="1273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51803-60FC-2DFC-3E4A-FCB37FB52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12" y="3581400"/>
            <a:ext cx="4171950" cy="23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5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21C1-B482-2AD0-A7DD-D3A47298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Raptor Solutions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Embedded Cognitive Reasoning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B1F3F-DD6E-F0D1-057A-2FF1EBA2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2209800"/>
            <a:ext cx="1097416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Differentiating with an advanced cognitive reasoning engine for real-time situational awareness, mission adaptability, and decision-making without humans in the loop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3DB21-BA9E-E9B9-4164-6CC4F4B437B3}"/>
              </a:ext>
            </a:extLst>
          </p:cNvPr>
          <p:cNvSpPr txBox="1"/>
          <p:nvPr/>
        </p:nvSpPr>
        <p:spPr>
          <a:xfrm>
            <a:off x="8184218" y="5715298"/>
            <a:ext cx="289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Mission Operations and Time-Sensitive Kill Chains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DA240-C8B7-46CD-CE24-FA584C4222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745" y="3657600"/>
            <a:ext cx="2858067" cy="1905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7BFB-4EF8-7622-85F1-3332AEE45F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2" y="3657600"/>
            <a:ext cx="2590800" cy="1905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F4F5AB-1220-11B6-E454-D447586B1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5033" y="3581400"/>
            <a:ext cx="2858066" cy="1981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663D3B-9389-78F4-E18F-6BEFC56E974B}"/>
              </a:ext>
            </a:extLst>
          </p:cNvPr>
          <p:cNvSpPr txBox="1"/>
          <p:nvPr/>
        </p:nvSpPr>
        <p:spPr>
          <a:xfrm>
            <a:off x="4570412" y="5754469"/>
            <a:ext cx="289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Counter-Unmanned Aerial Systems (C-UAS)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AD0FB-15FC-B1C7-CC4E-EF2473DEA72E}"/>
              </a:ext>
            </a:extLst>
          </p:cNvPr>
          <p:cNvSpPr txBox="1"/>
          <p:nvPr/>
        </p:nvSpPr>
        <p:spPr>
          <a:xfrm>
            <a:off x="1471905" y="5754469"/>
            <a:ext cx="1953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Space Warfighting</a:t>
            </a:r>
          </a:p>
        </p:txBody>
      </p:sp>
    </p:spTree>
    <p:extLst>
      <p:ext uri="{BB962C8B-B14F-4D97-AF65-F5344CB8AC3E}">
        <p14:creationId xmlns:p14="http://schemas.microsoft.com/office/powerpoint/2010/main" val="133202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853D-DFDF-31BD-6BD2-62472DE7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8337-9F78-1231-FCD3-D90ACEDA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81594"/>
            <a:ext cx="9135618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Space Domain Awareness</a:t>
            </a:r>
            <a:b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</a:br>
            <a:r>
              <a:rPr lang="en-US" sz="24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Gaps and Needs</a:t>
            </a:r>
            <a:endParaRPr lang="en-US" sz="3200" b="1" dirty="0">
              <a:solidFill>
                <a:schemeClr val="bg1"/>
              </a:solidFill>
              <a:latin typeface="BlairMdITC TT" panose="00000500000000000000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FC91-1577-8AB1-93D0-F6D7B984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1690689"/>
            <a:ext cx="10972800" cy="9001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kern="1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9C868-59D0-A391-8D87-72C6F4E08D54}"/>
              </a:ext>
            </a:extLst>
          </p:cNvPr>
          <p:cNvSpPr txBox="1"/>
          <p:nvPr/>
        </p:nvSpPr>
        <p:spPr>
          <a:xfrm>
            <a:off x="989012" y="2548493"/>
            <a:ext cx="4800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 domain awareness systems (SDA) are struggling to keep pace with the explosive growth in satellites, space debris, &amp; adversary anti-satellite weapons.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 Salzman, Chief Space Operations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2025</a:t>
            </a:r>
          </a:p>
        </p:txBody>
      </p:sp>
      <p:pic>
        <p:nvPicPr>
          <p:cNvPr id="4" name="GettyImages-1305859038">
            <a:hlinkClick r:id="" action="ppaction://media"/>
            <a:extLst>
              <a:ext uri="{FF2B5EF4-FFF2-40B4-BE49-F238E27FC236}">
                <a16:creationId xmlns:a16="http://schemas.microsoft.com/office/drawing/2014/main" id="{0365E57C-67C3-DAF6-9588-E9AF0C8DD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38" y="2209800"/>
            <a:ext cx="5105400" cy="2871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7C072-E46C-437A-59F2-883CF13BC75C}"/>
              </a:ext>
            </a:extLst>
          </p:cNvPr>
          <p:cNvSpPr txBox="1"/>
          <p:nvPr/>
        </p:nvSpPr>
        <p:spPr>
          <a:xfrm>
            <a:off x="1065212" y="5778905"/>
            <a:ext cx="10264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Impacts to the $90B commercial markets, human spaceflight, and US Space Force</a:t>
            </a:r>
          </a:p>
        </p:txBody>
      </p:sp>
    </p:spTree>
    <p:extLst>
      <p:ext uri="{BB962C8B-B14F-4D97-AF65-F5344CB8AC3E}">
        <p14:creationId xmlns:p14="http://schemas.microsoft.com/office/powerpoint/2010/main" val="15844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2B47B-51CF-2AA5-DF66-02D87B0E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4A73-3EA6-43CC-02E4-E8F0BCF4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81594"/>
            <a:ext cx="9135618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Underlying Problem: </a:t>
            </a:r>
            <a:b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</a:br>
            <a:r>
              <a:rPr lang="en-US" sz="20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Today’s Space Systems are Blind, Deaf, and Dumb</a:t>
            </a:r>
            <a:endParaRPr lang="en-US" sz="3200" b="1" dirty="0">
              <a:solidFill>
                <a:schemeClr val="bg1"/>
              </a:solidFill>
              <a:latin typeface="BlairMdITC TT" panose="00000500000000000000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6081-352A-1419-99BC-F212A585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1690689"/>
            <a:ext cx="10972800" cy="9001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kern="1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8E472-26C7-C22C-C58D-A2F4EBD0C6C8}"/>
              </a:ext>
            </a:extLst>
          </p:cNvPr>
          <p:cNvSpPr txBox="1"/>
          <p:nvPr/>
        </p:nvSpPr>
        <p:spPr>
          <a:xfrm>
            <a:off x="642972" y="2345591"/>
            <a:ext cx="53752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Space Systems rely on constant human oversight.  This reliance results in massive delays in real-time reaction.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Major Problems:</a:t>
            </a:r>
            <a:endParaRPr lang="en-US" sz="1600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Threat Classification taking hours/days</a:t>
            </a:r>
            <a:endParaRPr lang="en-US" kern="100" dirty="0">
              <a:solidFill>
                <a:schemeClr val="bg1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Limited autonomy in Rendezvous and Proximity Operations for on-orbit servicing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Overtasking operators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3A42C-ABE3-15A8-3BE6-D3E3A726BA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012" y="1791619"/>
            <a:ext cx="4495799" cy="43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B9857-0AC8-1D49-FA86-108961AA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87EEB-4FE0-2812-997A-CC5D641564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E6DC9D-20E3-50CE-0D87-BB039773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04800"/>
            <a:ext cx="109728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Raptor Dynamix:</a:t>
            </a:r>
            <a:br>
              <a:rPr lang="en-US" sz="32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</a:br>
            <a:r>
              <a:rPr lang="en-US" sz="24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A new frontier in space intelligence</a:t>
            </a:r>
            <a:endParaRPr lang="en-US" sz="3200" b="1" dirty="0">
              <a:solidFill>
                <a:schemeClr val="bg1"/>
              </a:solidFill>
              <a:latin typeface="BlairMdITC TT" panose="00000500000000000000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56FB9-3CD5-568A-ABBE-CA57B240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2" y="1690689"/>
            <a:ext cx="10972800" cy="9001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kern="1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F0336-14A6-E156-1B11-237913624A1D}"/>
              </a:ext>
            </a:extLst>
          </p:cNvPr>
          <p:cNvSpPr txBox="1"/>
          <p:nvPr/>
        </p:nvSpPr>
        <p:spPr>
          <a:xfrm>
            <a:off x="996125" y="1708428"/>
            <a:ext cx="973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Raptor is building the brain that changes everything— integrating real-time data</a:t>
            </a:r>
          </a:p>
          <a:p>
            <a:pPr algn="ctr"/>
            <a:r>
              <a:rPr lang="en-US" sz="20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and turning space platforms into smarter, more autonomous systems – seconds vs days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EFA23-9584-B945-F839-E600980784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41925">
            <a:off x="1741958" y="2531381"/>
            <a:ext cx="3421273" cy="3421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E2668-12EC-7935-DFB5-998625F9D8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882" y="2934105"/>
            <a:ext cx="2273330" cy="2273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4C6A7-0B74-6419-FD3D-BDEB030D5C04}"/>
              </a:ext>
            </a:extLst>
          </p:cNvPr>
          <p:cNvSpPr txBox="1"/>
          <p:nvPr/>
        </p:nvSpPr>
        <p:spPr>
          <a:xfrm>
            <a:off x="455612" y="6007304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Through advanced algorithms and edge computing payloads, we will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convert existing satellites into Advanced Cognitive Reasoning Satellites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040C690A-4F2D-6B8B-5EB7-5CD1777DA8B1}"/>
              </a:ext>
            </a:extLst>
          </p:cNvPr>
          <p:cNvSpPr/>
          <p:nvPr/>
        </p:nvSpPr>
        <p:spPr>
          <a:xfrm>
            <a:off x="5408610" y="3727465"/>
            <a:ext cx="1295402" cy="60960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70930-2FD3-4F0D-95E9-F75B486621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763" y="0"/>
            <a:ext cx="2906649" cy="12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4EAE2-5A81-8AA5-0281-C4E678C02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A98DC3F-95F8-20B6-1D81-637B141E2043}"/>
              </a:ext>
            </a:extLst>
          </p:cNvPr>
          <p:cNvSpPr txBox="1">
            <a:spLocks/>
          </p:cNvSpPr>
          <p:nvPr/>
        </p:nvSpPr>
        <p:spPr>
          <a:xfrm>
            <a:off x="3801861" y="1905000"/>
            <a:ext cx="3810000" cy="4000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0188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0188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227013" indent="-227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13174-1593-5509-A077-84A3BE44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98437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RDX Products: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Enabling Real-Time Threat Detection and Response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35D80411-4B08-D833-EC28-1BD7FA3439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369932"/>
              </p:ext>
            </p:extLst>
          </p:nvPr>
        </p:nvGraphicFramePr>
        <p:xfrm>
          <a:off x="1106670" y="2171684"/>
          <a:ext cx="8797742" cy="3201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1611">
                  <a:extLst>
                    <a:ext uri="{9D8B030D-6E8A-4147-A177-3AD203B41FA5}">
                      <a16:colId xmlns:a16="http://schemas.microsoft.com/office/drawing/2014/main" val="2803981986"/>
                    </a:ext>
                  </a:extLst>
                </a:gridCol>
                <a:gridCol w="2522731">
                  <a:extLst>
                    <a:ext uri="{9D8B030D-6E8A-4147-A177-3AD203B41FA5}">
                      <a16:colId xmlns:a16="http://schemas.microsoft.com/office/drawing/2014/main" val="1862885061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1893280399"/>
                    </a:ext>
                  </a:extLst>
                </a:gridCol>
              </a:tblGrid>
              <a:tr h="946078">
                <a:tc>
                  <a:txBody>
                    <a:bodyPr/>
                    <a:lstStyle/>
                    <a:p>
                      <a:endParaRPr lang="en-US" sz="2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SpaceGuardian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</a:rPr>
                        <a:t>TM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Software</a:t>
                      </a:r>
                    </a:p>
                    <a:p>
                      <a:endParaRPr lang="en-US" sz="2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Proprietary on-orbit algorithms for real-time threat detection – seconds vs days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238554081"/>
                  </a:ext>
                </a:extLst>
              </a:tr>
              <a:tr h="946078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56192920"/>
                  </a:ext>
                </a:extLst>
              </a:tr>
              <a:tr h="946078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ShadowMind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</a:rPr>
                        <a:t>TM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Software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Autonomy architecture to enable onboard threat response and anomaly resolution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3501857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F689E7-D56F-E0B8-C4A9-8E2A20EC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61092"/>
              </p:ext>
            </p:extLst>
          </p:nvPr>
        </p:nvGraphicFramePr>
        <p:xfrm>
          <a:off x="900950" y="3238484"/>
          <a:ext cx="8733404" cy="946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725">
                  <a:extLst>
                    <a:ext uri="{9D8B030D-6E8A-4147-A177-3AD203B41FA5}">
                      <a16:colId xmlns:a16="http://schemas.microsoft.com/office/drawing/2014/main" val="2064666393"/>
                    </a:ext>
                  </a:extLst>
                </a:gridCol>
                <a:gridCol w="6065679">
                  <a:extLst>
                    <a:ext uri="{9D8B030D-6E8A-4147-A177-3AD203B41FA5}">
                      <a16:colId xmlns:a16="http://schemas.microsoft.com/office/drawing/2014/main" val="1622035292"/>
                    </a:ext>
                  </a:extLst>
                </a:gridCol>
              </a:tblGrid>
              <a:tr h="9460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ShadowSentinel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</a:rPr>
                        <a:t>TM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Hardware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An integrated edge-computing payload for real time operations 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10901978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34E3C68-0EE7-7C0B-C092-0F01BDDDD8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941" y="2095484"/>
            <a:ext cx="1711825" cy="1049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95311-2061-D05A-8B2B-317DF65721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448" y="4322208"/>
            <a:ext cx="1207240" cy="1207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7D8FF-B9E5-18F9-7C9B-E2F9A7C9E01F}"/>
              </a:ext>
            </a:extLst>
          </p:cNvPr>
          <p:cNvSpPr txBox="1"/>
          <p:nvPr/>
        </p:nvSpPr>
        <p:spPr>
          <a:xfrm>
            <a:off x="1776469" y="5897095"/>
            <a:ext cx="9750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Our product suite is ready to be the solution to the ever-changing space landscape</a:t>
            </a: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3FED4E-5987-7A74-2B90-BE2F001818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000" y="2853584"/>
            <a:ext cx="1543014" cy="15430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6F20F0-9593-FB26-A380-FAAB589EB702}"/>
              </a:ext>
            </a:extLst>
          </p:cNvPr>
          <p:cNvSpPr/>
          <p:nvPr/>
        </p:nvSpPr>
        <p:spPr>
          <a:xfrm>
            <a:off x="3046412" y="2136499"/>
            <a:ext cx="2438400" cy="9115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6F87BE-F0C3-CD4A-2A08-03822D91DF6F}"/>
              </a:ext>
            </a:extLst>
          </p:cNvPr>
          <p:cNvSpPr/>
          <p:nvPr/>
        </p:nvSpPr>
        <p:spPr>
          <a:xfrm>
            <a:off x="3090242" y="4431907"/>
            <a:ext cx="2438400" cy="8888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77085E-AE6A-4EE2-75D0-DD4BDD2868A7}"/>
              </a:ext>
            </a:extLst>
          </p:cNvPr>
          <p:cNvSpPr/>
          <p:nvPr/>
        </p:nvSpPr>
        <p:spPr>
          <a:xfrm>
            <a:off x="989012" y="3325817"/>
            <a:ext cx="2438400" cy="8270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3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0AF44-32A8-C213-AAC9-CC9406A1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E76-8E0F-8A73-52D8-EBAF7190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202471"/>
            <a:ext cx="11022013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Dual-Use Market Opportunities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Growth in Artificial Intelligence for Space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E6D5E-6FC8-FE2F-AF8A-D6F69B2FB2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133" y="4191000"/>
            <a:ext cx="2366279" cy="1577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7CC454-C757-9E3F-A97B-442AEDBE31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9608" y="4114800"/>
            <a:ext cx="2324604" cy="1519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18B038-5BBA-0AC5-FE4C-0FD435DA68FD}"/>
              </a:ext>
            </a:extLst>
          </p:cNvPr>
          <p:cNvSpPr txBox="1"/>
          <p:nvPr/>
        </p:nvSpPr>
        <p:spPr>
          <a:xfrm>
            <a:off x="836612" y="5943600"/>
            <a:ext cx="1066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A Non-Traditional Payload Leader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BlairMdITC TT" panose="00000500000000000000" pitchFamily="2" charset="0"/>
                <a:cs typeface="Calibri Light"/>
              </a:rPr>
              <a:t>Building Out the Supply Chain for Operational Missions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A8FD0B-BB28-0705-1BC9-4208AFC3C0A4}"/>
              </a:ext>
            </a:extLst>
          </p:cNvPr>
          <p:cNvSpPr/>
          <p:nvPr/>
        </p:nvSpPr>
        <p:spPr>
          <a:xfrm>
            <a:off x="1820203" y="3113630"/>
            <a:ext cx="3171600" cy="8122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16169C1-2BCB-3950-6704-5002BE9C2E33}"/>
              </a:ext>
            </a:extLst>
          </p:cNvPr>
          <p:cNvSpPr/>
          <p:nvPr/>
        </p:nvSpPr>
        <p:spPr>
          <a:xfrm>
            <a:off x="1820203" y="2541539"/>
            <a:ext cx="2810771" cy="584704"/>
          </a:xfrm>
          <a:prstGeom prst="triangle">
            <a:avLst>
              <a:gd name="adj" fmla="val 10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05E415-ED6C-857F-9B7B-E69E1002522E}"/>
              </a:ext>
            </a:extLst>
          </p:cNvPr>
          <p:cNvSpPr/>
          <p:nvPr/>
        </p:nvSpPr>
        <p:spPr>
          <a:xfrm>
            <a:off x="4068267" y="2514600"/>
            <a:ext cx="1492745" cy="142754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29D8B-C9A6-3BA0-02FC-0DE0A6AB3EE5}"/>
              </a:ext>
            </a:extLst>
          </p:cNvPr>
          <p:cNvSpPr txBox="1"/>
          <p:nvPr/>
        </p:nvSpPr>
        <p:spPr>
          <a:xfrm>
            <a:off x="4264986" y="2918761"/>
            <a:ext cx="129602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chemeClr val="bg1"/>
                </a:solidFill>
              </a:rPr>
              <a:t>$5B+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D78354-ABB2-17F6-D450-BE3B81709AC5}"/>
              </a:ext>
            </a:extLst>
          </p:cNvPr>
          <p:cNvSpPr/>
          <p:nvPr/>
        </p:nvSpPr>
        <p:spPr>
          <a:xfrm>
            <a:off x="1397837" y="3113630"/>
            <a:ext cx="844732" cy="8122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83AC44-8533-0FCF-5629-F9067AD6E13A}"/>
              </a:ext>
            </a:extLst>
          </p:cNvPr>
          <p:cNvSpPr txBox="1"/>
          <p:nvPr/>
        </p:nvSpPr>
        <p:spPr>
          <a:xfrm>
            <a:off x="1365530" y="3330676"/>
            <a:ext cx="1296026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schemeClr val="bg1"/>
                </a:solidFill>
              </a:rPr>
              <a:t>$500M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B5379-2AC0-F1F9-BCB8-130E6EF55A0B}"/>
              </a:ext>
            </a:extLst>
          </p:cNvPr>
          <p:cNvSpPr txBox="1"/>
          <p:nvPr/>
        </p:nvSpPr>
        <p:spPr>
          <a:xfrm>
            <a:off x="2409344" y="3241842"/>
            <a:ext cx="171480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i="1" dirty="0">
                <a:solidFill>
                  <a:schemeClr val="bg1"/>
                </a:solidFill>
              </a:rPr>
              <a:t>+58.5% CAGR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51458-2D31-E170-3685-96B86F8F34A2}"/>
              </a:ext>
            </a:extLst>
          </p:cNvPr>
          <p:cNvSpPr/>
          <p:nvPr/>
        </p:nvSpPr>
        <p:spPr>
          <a:xfrm>
            <a:off x="7185578" y="3113630"/>
            <a:ext cx="3108476" cy="8122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4A7058D-B416-7789-1E9E-8977014D4946}"/>
              </a:ext>
            </a:extLst>
          </p:cNvPr>
          <p:cNvSpPr/>
          <p:nvPr/>
        </p:nvSpPr>
        <p:spPr>
          <a:xfrm>
            <a:off x="7185578" y="2541539"/>
            <a:ext cx="2747648" cy="584704"/>
          </a:xfrm>
          <a:prstGeom prst="triangle">
            <a:avLst>
              <a:gd name="adj" fmla="val 10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BEEC54-01E2-75BF-D75C-A5E5F5850885}"/>
              </a:ext>
            </a:extLst>
          </p:cNvPr>
          <p:cNvSpPr/>
          <p:nvPr/>
        </p:nvSpPr>
        <p:spPr>
          <a:xfrm>
            <a:off x="9370519" y="2514600"/>
            <a:ext cx="1492745" cy="142754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4B429-5A69-45A3-B20F-099BB69261BB}"/>
              </a:ext>
            </a:extLst>
          </p:cNvPr>
          <p:cNvSpPr txBox="1"/>
          <p:nvPr/>
        </p:nvSpPr>
        <p:spPr>
          <a:xfrm>
            <a:off x="9567238" y="2918761"/>
            <a:ext cx="129602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chemeClr val="bg1"/>
                </a:solidFill>
              </a:rPr>
              <a:t>$7B+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81F9F5-604F-7123-DAEF-8693F943FB7D}"/>
              </a:ext>
            </a:extLst>
          </p:cNvPr>
          <p:cNvSpPr/>
          <p:nvPr/>
        </p:nvSpPr>
        <p:spPr>
          <a:xfrm>
            <a:off x="6780212" y="3113630"/>
            <a:ext cx="844732" cy="8122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FC2D81-A8F0-7EDD-3C94-7120B6179D0B}"/>
              </a:ext>
            </a:extLst>
          </p:cNvPr>
          <p:cNvSpPr txBox="1"/>
          <p:nvPr/>
        </p:nvSpPr>
        <p:spPr>
          <a:xfrm>
            <a:off x="6737955" y="3301324"/>
            <a:ext cx="963960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schemeClr val="bg1"/>
                </a:solidFill>
              </a:rPr>
              <a:t>$800M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34C7D0-A9CC-18CA-B2C0-EBCE4E6AA8E7}"/>
              </a:ext>
            </a:extLst>
          </p:cNvPr>
          <p:cNvSpPr txBox="1"/>
          <p:nvPr/>
        </p:nvSpPr>
        <p:spPr>
          <a:xfrm>
            <a:off x="7770812" y="3241842"/>
            <a:ext cx="213624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i="1" dirty="0">
                <a:solidFill>
                  <a:schemeClr val="bg1"/>
                </a:solidFill>
              </a:rPr>
              <a:t>+53.6% CAGR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3EC7A0-AFCE-6055-2301-71100A9E4CCD}"/>
              </a:ext>
            </a:extLst>
          </p:cNvPr>
          <p:cNvSpPr txBox="1"/>
          <p:nvPr/>
        </p:nvSpPr>
        <p:spPr>
          <a:xfrm>
            <a:off x="1700959" y="1752600"/>
            <a:ext cx="27932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AI in Defense Space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Segmented Market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Payloads/Edge Computing</a:t>
            </a: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9287EF-3AC9-5CD4-523B-E49F7187C862}"/>
              </a:ext>
            </a:extLst>
          </p:cNvPr>
          <p:cNvSpPr txBox="1"/>
          <p:nvPr/>
        </p:nvSpPr>
        <p:spPr>
          <a:xfrm>
            <a:off x="7111159" y="1752600"/>
            <a:ext cx="27932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AI in Commercial Space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Segmented Market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Payloads/Edge Computing</a:t>
            </a: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1107302-EE31-FF88-5C12-BA99FCFD03F0}"/>
              </a:ext>
            </a:extLst>
          </p:cNvPr>
          <p:cNvSpPr txBox="1"/>
          <p:nvPr/>
        </p:nvSpPr>
        <p:spPr>
          <a:xfrm>
            <a:off x="1468166" y="3582347"/>
            <a:ext cx="695348" cy="28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FD6B921-7A0F-8AA0-33BD-CDC3D9E37A2A}"/>
              </a:ext>
            </a:extLst>
          </p:cNvPr>
          <p:cNvSpPr txBox="1"/>
          <p:nvPr/>
        </p:nvSpPr>
        <p:spPr>
          <a:xfrm>
            <a:off x="6837904" y="3578657"/>
            <a:ext cx="695348" cy="28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C1CE975-AEE8-D01F-EEF8-AC50DCFF6C94}"/>
              </a:ext>
            </a:extLst>
          </p:cNvPr>
          <p:cNvSpPr txBox="1"/>
          <p:nvPr/>
        </p:nvSpPr>
        <p:spPr>
          <a:xfrm>
            <a:off x="4466744" y="3437583"/>
            <a:ext cx="695348" cy="28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FADF586-2B91-A316-735F-D045386242EF}"/>
              </a:ext>
            </a:extLst>
          </p:cNvPr>
          <p:cNvSpPr txBox="1"/>
          <p:nvPr/>
        </p:nvSpPr>
        <p:spPr>
          <a:xfrm>
            <a:off x="9769217" y="3435321"/>
            <a:ext cx="695348" cy="28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339620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4E3ADE3C-7272-BBE1-6BD5-84FE96E2E0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395">
            <a:off x="3551107" y="412310"/>
            <a:ext cx="7447955" cy="8837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BF7F6-537A-ADE4-77BD-15DC6D49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152400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Traction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US Air &amp; Space Force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BF877C-6E97-8630-A60F-493D1AFA7B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901" y="1660813"/>
            <a:ext cx="972899" cy="9728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ED08C5-DC67-0515-CD5D-2357CA521C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185" y="2173340"/>
            <a:ext cx="932783" cy="895472"/>
          </a:xfrm>
          <a:prstGeom prst="rect">
            <a:avLst/>
          </a:prstGeom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4A2E31C3-3AD9-206E-9FEA-C8E025A9F406}"/>
              </a:ext>
            </a:extLst>
          </p:cNvPr>
          <p:cNvSpPr txBox="1"/>
          <p:nvPr/>
        </p:nvSpPr>
        <p:spPr>
          <a:xfrm>
            <a:off x="6608519" y="4161743"/>
            <a:ext cx="181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Commercial Award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$500K Capital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Jul 25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35C1F4F8-0655-083C-04ED-4BD5AD2C8B31}"/>
              </a:ext>
            </a:extLst>
          </p:cNvPr>
          <p:cNvSpPr txBox="1"/>
          <p:nvPr/>
        </p:nvSpPr>
        <p:spPr>
          <a:xfrm>
            <a:off x="4035033" y="5184609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Awarded </a:t>
            </a:r>
            <a:r>
              <a:rPr lang="en-US" sz="1200" b="1" dirty="0" err="1">
                <a:solidFill>
                  <a:schemeClr val="bg1"/>
                </a:solidFill>
              </a:rPr>
              <a:t>SpRCO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 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Jan-Mar 25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E53FEFE-506B-E259-2CE5-B70717A272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17" y="4648200"/>
            <a:ext cx="2039395" cy="1707360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1ADCBDB8-9E8E-6E4B-68A1-A64AA9322BC7}"/>
              </a:ext>
            </a:extLst>
          </p:cNvPr>
          <p:cNvSpPr txBox="1"/>
          <p:nvPr/>
        </p:nvSpPr>
        <p:spPr>
          <a:xfrm>
            <a:off x="663190" y="6095128"/>
            <a:ext cx="162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Est. Aug 24</a:t>
            </a:r>
            <a:endParaRPr lang="en-US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116CF1BC-4FA4-EB71-167B-593A2BB13C59}"/>
              </a:ext>
            </a:extLst>
          </p:cNvPr>
          <p:cNvSpPr txBox="1"/>
          <p:nvPr/>
        </p:nvSpPr>
        <p:spPr>
          <a:xfrm>
            <a:off x="2663433" y="5506277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Space Domain Awareness Tap Lab </a:t>
            </a:r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 24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718F9AD-C19C-45BF-066E-2D0B1A966F71}"/>
              </a:ext>
            </a:extLst>
          </p:cNvPr>
          <p:cNvSpPr txBox="1"/>
          <p:nvPr/>
        </p:nvSpPr>
        <p:spPr>
          <a:xfrm>
            <a:off x="5320674" y="4840340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Space Enterprise Consortium</a:t>
            </a:r>
            <a:endParaRPr lang="en-US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25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BC72BD8-08F2-6DDC-6DCE-3F9FB22B45C1}"/>
              </a:ext>
            </a:extLst>
          </p:cNvPr>
          <p:cNvSpPr txBox="1"/>
          <p:nvPr/>
        </p:nvSpPr>
        <p:spPr>
          <a:xfrm>
            <a:off x="8177170" y="3163940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CRADA &amp; Facility Clearance Award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 25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C7ED22E6-5718-B2AE-C644-CF2EFB5DB07C}"/>
              </a:ext>
            </a:extLst>
          </p:cNvPr>
          <p:cNvSpPr txBox="1"/>
          <p:nvPr/>
        </p:nvSpPr>
        <p:spPr>
          <a:xfrm>
            <a:off x="9636428" y="2681812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Awarded STTR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$200K </a:t>
            </a:r>
            <a:endParaRPr lang="en-US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 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83C6CA-A91D-AF1C-29A2-D83C42FE81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008" y="4518975"/>
            <a:ext cx="587354" cy="871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2B5BC-EC88-3AD0-EF0B-A90721C12F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962" y="4273507"/>
            <a:ext cx="871633" cy="8716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9BEE8E-661E-A091-5116-74451B0C1E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588" y="3129224"/>
            <a:ext cx="1309374" cy="872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CEC22E-0D8E-2648-3A07-DBEDA6749126}"/>
              </a:ext>
            </a:extLst>
          </p:cNvPr>
          <p:cNvSpPr txBox="1"/>
          <p:nvPr/>
        </p:nvSpPr>
        <p:spPr>
          <a:xfrm>
            <a:off x="1065039" y="2294507"/>
            <a:ext cx="4097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Arial" panose="020B0604020202020204" pitchFamily="34" charset="0"/>
              </a:rPr>
              <a:t>“</a:t>
            </a:r>
            <a:r>
              <a:rPr lang="en-US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We cannot be satisfied if it takes us hours to detect on-orbit activity</a:t>
            </a:r>
            <a:r>
              <a:rPr lang="en-US" dirty="0">
                <a:solidFill>
                  <a:schemeClr val="bg1"/>
                </a:solidFill>
                <a:ea typeface="Arial" panose="020B0604020202020204" pitchFamily="34" charset="0"/>
              </a:rPr>
              <a:t>…”  Gen Saltzman, Chief of Space Operations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7BD17-238F-68F0-DA76-215CFEBBEB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97" y="3861975"/>
            <a:ext cx="825965" cy="8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4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B2561-9B62-F630-02A9-F21FA569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D47317-1A10-883D-CBE0-F58397C918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395">
            <a:off x="3017707" y="275497"/>
            <a:ext cx="7447955" cy="8837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C8D6A-3139-FE9E-4600-84C31BEB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152400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Traction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Commercial Partnerships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670410D-AA50-59E2-65E4-1D44A3F143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411" y="4385723"/>
            <a:ext cx="1581001" cy="2845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DB7C1B-3CFA-80DC-801F-6B189499D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91" b="34064"/>
          <a:stretch>
            <a:fillRect/>
          </a:stretch>
        </p:blipFill>
        <p:spPr>
          <a:xfrm>
            <a:off x="8887741" y="1952901"/>
            <a:ext cx="2331211" cy="691080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FD8999C7-C2E5-03E4-FE19-5D04234869A9}"/>
              </a:ext>
            </a:extLst>
          </p:cNvPr>
          <p:cNvSpPr txBox="1"/>
          <p:nvPr/>
        </p:nvSpPr>
        <p:spPr>
          <a:xfrm>
            <a:off x="3631883" y="5404337"/>
            <a:ext cx="16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Discounted GPUs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 25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AE8B3D4-951B-EC6D-031B-785D84128B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2" y="4724400"/>
            <a:ext cx="2039395" cy="1707360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BC1F888B-380A-D1A2-2854-082B5DBA80BC}"/>
              </a:ext>
            </a:extLst>
          </p:cNvPr>
          <p:cNvSpPr txBox="1"/>
          <p:nvPr/>
        </p:nvSpPr>
        <p:spPr>
          <a:xfrm>
            <a:off x="565878" y="6154761"/>
            <a:ext cx="162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</a:rPr>
              <a:t>Est. Aug 24</a:t>
            </a:r>
            <a:endParaRPr lang="en-US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AC467181-2C76-F5BC-F1CC-00A1A0C14B81}"/>
              </a:ext>
            </a:extLst>
          </p:cNvPr>
          <p:cNvSpPr txBox="1"/>
          <p:nvPr/>
        </p:nvSpPr>
        <p:spPr>
          <a:xfrm>
            <a:off x="2412683" y="5706077"/>
            <a:ext cx="16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$100K Credits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24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16060440-24F8-11CD-8968-B8861929E829}"/>
              </a:ext>
            </a:extLst>
          </p:cNvPr>
          <p:cNvSpPr txBox="1"/>
          <p:nvPr/>
        </p:nvSpPr>
        <p:spPr>
          <a:xfrm>
            <a:off x="5232083" y="4839347"/>
            <a:ext cx="162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$9M in bids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 25</a:t>
            </a:r>
          </a:p>
          <a:p>
            <a:pPr algn="ctr"/>
            <a:endParaRPr lang="en-US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4A4CF563-06D8-0780-9DC9-298F17BCA1E0}"/>
              </a:ext>
            </a:extLst>
          </p:cNvPr>
          <p:cNvSpPr txBox="1"/>
          <p:nvPr/>
        </p:nvSpPr>
        <p:spPr>
          <a:xfrm>
            <a:off x="6908483" y="4066401"/>
            <a:ext cx="16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 to ISS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 25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BABBCC9E-C305-2377-F1DD-8FB30FB35E45}"/>
              </a:ext>
            </a:extLst>
          </p:cNvPr>
          <p:cNvSpPr txBox="1"/>
          <p:nvPr/>
        </p:nvSpPr>
        <p:spPr>
          <a:xfrm>
            <a:off x="9289823" y="2590302"/>
            <a:ext cx="16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$2M in bids</a:t>
            </a:r>
          </a:p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 25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3E6B0BE-8263-5973-B6D3-A50412E1C5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616" y="3440772"/>
            <a:ext cx="2115796" cy="5216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67357A-0993-01E7-FEC1-498C5D37DC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3" t="10099" r="23023" b="10461"/>
          <a:stretch>
            <a:fillRect/>
          </a:stretch>
        </p:blipFill>
        <p:spPr>
          <a:xfrm>
            <a:off x="4139967" y="4769640"/>
            <a:ext cx="659045" cy="51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BCD3C-CBB5-1765-9901-A861BE37F1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100" y="5086989"/>
            <a:ext cx="916912" cy="515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6A78B-0367-BC79-8029-BF10A84B4B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6612" y="5258735"/>
            <a:ext cx="1272395" cy="484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946B7-6898-841C-ABEB-D80644BE771C}"/>
              </a:ext>
            </a:extLst>
          </p:cNvPr>
          <p:cNvSpPr txBox="1"/>
          <p:nvPr/>
        </p:nvSpPr>
        <p:spPr>
          <a:xfrm>
            <a:off x="1217613" y="2224258"/>
            <a:ext cx="3804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/>
                </a:solidFill>
              </a:rPr>
              <a:t>“Space-based cloud infrastructure is the next frontier…to enabling AI workloads at the orbital edge.”</a:t>
            </a:r>
          </a:p>
          <a:p>
            <a:pPr algn="ctr">
              <a:buNone/>
            </a:pPr>
            <a:r>
              <a:rPr lang="en-US" dirty="0">
                <a:solidFill>
                  <a:schemeClr val="bg1"/>
                </a:solidFill>
                <a:ea typeface="Arial" panose="020B0604020202020204" pitchFamily="34" charset="0"/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Travis Steel, Chief Architect, Red Hat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BAC6F-4028-C161-F121-09F49410EAE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562" y="5994542"/>
            <a:ext cx="2177700" cy="330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718CD-7142-D746-1D50-D73657A84F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735" y="2316163"/>
            <a:ext cx="1605877" cy="884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F0427-C521-0CB4-73A9-C1B99B8868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987" y="4724400"/>
            <a:ext cx="1050202" cy="46103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3266ECB-726D-BF2E-1B4D-815B25CF9809}"/>
              </a:ext>
            </a:extLst>
          </p:cNvPr>
          <p:cNvSpPr txBox="1"/>
          <p:nvPr/>
        </p:nvSpPr>
        <p:spPr>
          <a:xfrm>
            <a:off x="9814923" y="5162512"/>
            <a:ext cx="162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$6M in bids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FB0210C-BEE7-AE18-644D-F3C9EF178A79}"/>
              </a:ext>
            </a:extLst>
          </p:cNvPr>
          <p:cNvSpPr txBox="1"/>
          <p:nvPr/>
        </p:nvSpPr>
        <p:spPr>
          <a:xfrm>
            <a:off x="8280644" y="5738428"/>
            <a:ext cx="162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Hosted Payloads</a:t>
            </a:r>
          </a:p>
        </p:txBody>
      </p:sp>
    </p:spTree>
    <p:extLst>
      <p:ext uri="{BB962C8B-B14F-4D97-AF65-F5344CB8AC3E}">
        <p14:creationId xmlns:p14="http://schemas.microsoft.com/office/powerpoint/2010/main" val="1958982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130502</TotalTime>
  <Words>1578</Words>
  <Application>Microsoft Macintosh PowerPoint</Application>
  <PresentationFormat>Custom</PresentationFormat>
  <Paragraphs>307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BlairMdITC TT</vt:lpstr>
      <vt:lpstr>Calibri</vt:lpstr>
      <vt:lpstr>Calibri Light</vt:lpstr>
      <vt:lpstr>Cambria</vt:lpstr>
      <vt:lpstr>Corbel</vt:lpstr>
      <vt:lpstr>Montserrat</vt:lpstr>
      <vt:lpstr>Times New Roman</vt:lpstr>
      <vt:lpstr>Wingdings</vt:lpstr>
      <vt:lpstr>Office Theme</vt:lpstr>
      <vt:lpstr>1_Office Theme</vt:lpstr>
      <vt:lpstr>PowerPoint Presentation</vt:lpstr>
      <vt:lpstr>Raptor Solutions Embedded Cognitive Reasoning</vt:lpstr>
      <vt:lpstr>Space Domain Awareness Gaps and Needs</vt:lpstr>
      <vt:lpstr>Underlying Problem:  Today’s Space Systems are Blind, Deaf, and Dumb</vt:lpstr>
      <vt:lpstr>Raptor Dynamix: A new frontier in space intelligence</vt:lpstr>
      <vt:lpstr>RDX Products: Enabling Real-Time Threat Detection and Response</vt:lpstr>
      <vt:lpstr>Dual-Use Market Opportunities Growth in Artificial Intelligence for Space</vt:lpstr>
      <vt:lpstr>Traction US Air &amp; Space Force</vt:lpstr>
      <vt:lpstr>Traction Commercial Partnerships</vt:lpstr>
      <vt:lpstr>Go-to-Market Strategy MVP, Scalability, &amp; Growth</vt:lpstr>
      <vt:lpstr>Competitive Landscape</vt:lpstr>
      <vt:lpstr>Financials AI, Edge Computing, and Payload Solutions</vt:lpstr>
      <vt:lpstr>PowerPoint Presentation</vt:lpstr>
      <vt:lpstr>ShadowSentinel™ Pathfinder  Orbital Edge</vt:lpstr>
      <vt:lpstr>Seed Raise Use of Capital and Path to MVP</vt:lpstr>
      <vt:lpstr>PowerPoint Presentation</vt:lpstr>
      <vt:lpstr>Business Model AI, Edge Computing, and Payload Solutions</vt:lpstr>
      <vt:lpstr>RaptorEyeTM  Counter–Unmanned Aerial Systems (C-UAS)</vt:lpstr>
      <vt:lpstr>FusionEdgeTM  Data Fusion, Threat Detection, and Decision-Making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 Nelson</dc:creator>
  <cp:lastModifiedBy>Tara Luddy-Cotoia</cp:lastModifiedBy>
  <cp:revision>296</cp:revision>
  <dcterms:created xsi:type="dcterms:W3CDTF">2024-10-01T13:43:22Z</dcterms:created>
  <dcterms:modified xsi:type="dcterms:W3CDTF">2025-11-12T20:37:06Z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